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0" r:id="rId4"/>
    <p:sldId id="281" r:id="rId5"/>
    <p:sldId id="278" r:id="rId6"/>
    <p:sldId id="258" r:id="rId7"/>
    <p:sldId id="259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6" r:id="rId23"/>
    <p:sldId id="277" r:id="rId24"/>
    <p:sldId id="275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AC89"/>
    <a:srgbClr val="404040"/>
    <a:srgbClr val="7A5656"/>
    <a:srgbClr val="92F6B3"/>
    <a:srgbClr val="805C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6FF9-9EBD-4998-B3EE-0B983320C13B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A264-3EDD-4931-9E75-BB1B0CB56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6FF9-9EBD-4998-B3EE-0B983320C13B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A264-3EDD-4931-9E75-BB1B0CB56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6FF9-9EBD-4998-B3EE-0B983320C13B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A264-3EDD-4931-9E75-BB1B0CB56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6FF9-9EBD-4998-B3EE-0B983320C13B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A264-3EDD-4931-9E75-BB1B0CB56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6FF9-9EBD-4998-B3EE-0B983320C13B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A264-3EDD-4931-9E75-BB1B0CB56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6FF9-9EBD-4998-B3EE-0B983320C13B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A264-3EDD-4931-9E75-BB1B0CB56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6FF9-9EBD-4998-B3EE-0B983320C13B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A264-3EDD-4931-9E75-BB1B0CB56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6FF9-9EBD-4998-B3EE-0B983320C13B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A264-3EDD-4931-9E75-BB1B0CB56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6FF9-9EBD-4998-B3EE-0B983320C13B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A264-3EDD-4931-9E75-BB1B0CB56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6FF9-9EBD-4998-B3EE-0B983320C13B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A264-3EDD-4931-9E75-BB1B0CB56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6FF9-9EBD-4998-B3EE-0B983320C13B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A264-3EDD-4931-9E75-BB1B0CB56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56FF9-9EBD-4998-B3EE-0B983320C13B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0A264-3EDD-4931-9E75-BB1B0CB56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s.ac.bd/author/refa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us.ac.bd/author/minhaz/" TargetMode="External"/><Relationship Id="rId5" Type="http://schemas.openxmlformats.org/officeDocument/2006/relationships/hyperlink" Target="http://www.lus.ac.bd/author/mak/" TargetMode="External"/><Relationship Id="rId4" Type="http://schemas.openxmlformats.org/officeDocument/2006/relationships/hyperlink" Target="http://www.lus.ac.bd/author/rumelpir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us.ac.bd/author/iffat/" TargetMode="External"/><Relationship Id="rId3" Type="http://schemas.openxmlformats.org/officeDocument/2006/relationships/hyperlink" Target="http://www.lus.ac.bd/author/selinasharmin/" TargetMode="External"/><Relationship Id="rId7" Type="http://schemas.openxmlformats.org/officeDocument/2006/relationships/hyperlink" Target="http://www.lus.ac.bd/author/saiful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us.ac.bd/author/ebrahim/" TargetMode="External"/><Relationship Id="rId5" Type="http://schemas.openxmlformats.org/officeDocument/2006/relationships/hyperlink" Target="http://www.lus.ac.bd/author/quraishi/" TargetMode="External"/><Relationship Id="rId4" Type="http://schemas.openxmlformats.org/officeDocument/2006/relationships/hyperlink" Target="http://www.lus.ac.bd/author/sarma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s.ac.bd/student-registratio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us.ac.bd/academic/department-of-cse/" TargetMode="External"/><Relationship Id="rId5" Type="http://schemas.openxmlformats.org/officeDocument/2006/relationships/hyperlink" Target="http://www.lus.ac.bd/class-routine/" TargetMode="External"/><Relationship Id="rId4" Type="http://schemas.openxmlformats.org/officeDocument/2006/relationships/hyperlink" Target="http://www.lus.ac.bd/semester-registration/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413015" y="3744003"/>
            <a:ext cx="6400800" cy="823382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4000" kern="1200" baseline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TITLE SLIDE GOES HERE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13015" y="4567385"/>
            <a:ext cx="6400800" cy="823382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4000" kern="1200" baseline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Optional subhead</a:t>
            </a:r>
            <a:r>
              <a:rPr lang="en-US" sz="2800" baseline="0" dirty="0" smtClean="0"/>
              <a:t> would go here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0" y="2961563"/>
            <a:ext cx="9144000" cy="2975213"/>
          </a:xfrm>
          <a:prstGeom prst="rect">
            <a:avLst/>
          </a:prstGeom>
          <a:solidFill>
            <a:srgbClr val="92F6B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156303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n w="1905"/>
                <a:solidFill>
                  <a:srgbClr val="F1455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ush Script MT" pitchFamily="66" charset="0"/>
              </a:rPr>
              <a:t>Orientation Program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" y="413058"/>
            <a:ext cx="9144000" cy="2261902"/>
            <a:chOff x="1" y="413058"/>
            <a:chExt cx="9144000" cy="2261902"/>
          </a:xfrm>
        </p:grpSpPr>
        <p:pic>
          <p:nvPicPr>
            <p:cNvPr id="8" name="Picture 2" descr="F:\logo-white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02742" y="413058"/>
              <a:ext cx="1029336" cy="1054226"/>
            </a:xfrm>
            <a:prstGeom prst="rect">
              <a:avLst/>
            </a:prstGeom>
            <a:noFill/>
          </p:spPr>
        </p:pic>
        <p:sp>
          <p:nvSpPr>
            <p:cNvPr id="9" name="TextBox 8"/>
            <p:cNvSpPr txBox="1"/>
            <p:nvPr/>
          </p:nvSpPr>
          <p:spPr>
            <a:xfrm>
              <a:off x="4925704" y="2305628"/>
              <a:ext cx="27704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solidFill>
                    <a:schemeClr val="bg1">
                      <a:lumMod val="75000"/>
                    </a:schemeClr>
                  </a:solidFill>
                </a:rPr>
                <a:t>… A Promise To Lead</a:t>
              </a:r>
              <a:endParaRPr lang="en-US" b="1" i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" y="1487604"/>
              <a:ext cx="9144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chemeClr val="bg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sz="3200" b="1" dirty="0" smtClean="0">
                  <a:solidFill>
                    <a:schemeClr val="bg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EADING </a:t>
              </a:r>
              <a:r>
                <a:rPr lang="en-US" sz="4800" b="1" dirty="0" smtClean="0">
                  <a:solidFill>
                    <a:schemeClr val="bg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en-US" sz="3200" b="1" dirty="0" smtClean="0">
                  <a:solidFill>
                    <a:schemeClr val="bg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NIVERSITY</a:t>
              </a:r>
              <a:endParaRPr lang="en-US" sz="3200" b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0" y="407643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44</a:t>
            </a:r>
            <a:r>
              <a:rPr lang="en-US" b="1" baseline="30000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th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 Batch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1024" y="4891871"/>
            <a:ext cx="78115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1905"/>
                <a:solidFill>
                  <a:schemeClr val="accent1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lonna MT" pitchFamily="82" charset="0"/>
              </a:rPr>
              <a:t>Department Of Computer Science &amp; Engineering</a:t>
            </a:r>
            <a:endParaRPr lang="en-US" sz="3200" dirty="0">
              <a:ln w="1905"/>
              <a:solidFill>
                <a:schemeClr val="accent1">
                  <a:lumMod val="2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lonna M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lvl="0"/>
            <a:r>
              <a:rPr lang="en-US" sz="4000" b="1" dirty="0" smtClean="0">
                <a:solidFill>
                  <a:srgbClr val="7A5656"/>
                </a:solidFill>
                <a:latin typeface="Century Gothic" pitchFamily="34" charset="0"/>
              </a:rPr>
              <a:t>Accounts Department</a:t>
            </a:r>
            <a:endParaRPr lang="en-US" sz="4000" b="1" dirty="0">
              <a:solidFill>
                <a:srgbClr val="7A5656"/>
              </a:solidFill>
              <a:latin typeface="Century Goth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2286000"/>
            <a:ext cx="7467600" cy="32004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accent1">
                    <a:lumMod val="25000"/>
                  </a:schemeClr>
                </a:solidFill>
              </a:rPr>
              <a:t>Location</a:t>
            </a:r>
            <a:r>
              <a:rPr lang="en-US" sz="2400" dirty="0" smtClean="0">
                <a:solidFill>
                  <a:schemeClr val="accent1">
                    <a:lumMod val="25000"/>
                  </a:schemeClr>
                </a:solidFill>
              </a:rPr>
              <a:t>: 5</a:t>
            </a:r>
            <a:r>
              <a:rPr lang="en-US" sz="2400" baseline="30000" dirty="0" smtClean="0">
                <a:solidFill>
                  <a:schemeClr val="accent1">
                    <a:lumMod val="25000"/>
                  </a:schemeClr>
                </a:solidFill>
              </a:rPr>
              <a:t>th</a:t>
            </a:r>
            <a:r>
              <a:rPr lang="en-US" sz="2400" dirty="0" smtClean="0">
                <a:solidFill>
                  <a:schemeClr val="accent1">
                    <a:lumMod val="25000"/>
                  </a:schemeClr>
                </a:solidFill>
              </a:rPr>
              <a:t> Floor , </a:t>
            </a:r>
            <a:r>
              <a:rPr lang="en-US" sz="2400" dirty="0" err="1" smtClean="0">
                <a:solidFill>
                  <a:schemeClr val="accent1">
                    <a:lumMod val="25000"/>
                  </a:schemeClr>
                </a:solidFill>
              </a:rPr>
              <a:t>Rongmohol</a:t>
            </a:r>
            <a:r>
              <a:rPr lang="en-US" sz="2400" dirty="0" smtClean="0">
                <a:solidFill>
                  <a:schemeClr val="accent1">
                    <a:lumMod val="25000"/>
                  </a:schemeClr>
                </a:solidFill>
              </a:rPr>
              <a:t> Tower Campus.</a:t>
            </a:r>
          </a:p>
          <a:p>
            <a:r>
              <a:rPr lang="en-US" sz="2400" b="1" dirty="0" smtClean="0">
                <a:solidFill>
                  <a:schemeClr val="accent1">
                    <a:lumMod val="25000"/>
                  </a:schemeClr>
                </a:solidFill>
              </a:rPr>
              <a:t>Service</a:t>
            </a:r>
            <a:r>
              <a:rPr lang="en-US" sz="2400" dirty="0" smtClean="0">
                <a:solidFill>
                  <a:schemeClr val="accent1">
                    <a:lumMod val="25000"/>
                  </a:schemeClr>
                </a:solidFill>
              </a:rPr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1">
                    <a:lumMod val="25000"/>
                  </a:schemeClr>
                </a:solidFill>
              </a:rPr>
              <a:t>Semester Payment Slip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25000"/>
                  </a:schemeClr>
                </a:solidFill>
              </a:rPr>
              <a:t>Due Payment Slip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25000"/>
                  </a:schemeClr>
                </a:solidFill>
              </a:rPr>
              <a:t>Makeup/Improvement Payment Slip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25000"/>
                  </a:schemeClr>
                </a:solidFill>
              </a:rPr>
              <a:t>Payment Related Query</a:t>
            </a:r>
            <a:endParaRPr lang="en-US" sz="2400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8412" y="1840468"/>
            <a:ext cx="3398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A5656"/>
                </a:solidFill>
                <a:latin typeface="Century Gothic" pitchFamily="34" charset="0"/>
              </a:rPr>
              <a:t>Functions related to Student:</a:t>
            </a:r>
            <a:r>
              <a:rPr lang="en-US" b="1" dirty="0" smtClean="0">
                <a:solidFill>
                  <a:srgbClr val="7A5656"/>
                </a:solidFill>
                <a:latin typeface="Century Gothic" pitchFamily="34" charset="0"/>
                <a:ea typeface="Segoe UI Historic" pitchFamily="34" charset="0"/>
                <a:cs typeface="Segoe UI Historic" pitchFamily="34" charset="0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lvl="0"/>
            <a:r>
              <a:rPr lang="en-US" sz="4000" b="1" dirty="0" smtClean="0">
                <a:solidFill>
                  <a:srgbClr val="7A5656"/>
                </a:solidFill>
                <a:latin typeface="Century Gothic" pitchFamily="34" charset="0"/>
              </a:rPr>
              <a:t>Exam Office</a:t>
            </a:r>
            <a:endParaRPr lang="en-US" sz="4000" b="1" dirty="0">
              <a:solidFill>
                <a:srgbClr val="7A5656"/>
              </a:solidFill>
              <a:latin typeface="Century Goth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8412" y="1840468"/>
            <a:ext cx="3398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A5656"/>
                </a:solidFill>
                <a:latin typeface="Century Gothic" pitchFamily="34" charset="0"/>
              </a:rPr>
              <a:t>Functions related to Student:</a:t>
            </a:r>
            <a:r>
              <a:rPr lang="en-US" b="1" dirty="0" smtClean="0">
                <a:solidFill>
                  <a:srgbClr val="7A5656"/>
                </a:solidFill>
                <a:latin typeface="Century Gothic" pitchFamily="34" charset="0"/>
                <a:ea typeface="Segoe UI Historic" pitchFamily="34" charset="0"/>
                <a:cs typeface="Segoe UI Historic" pitchFamily="34" charset="0"/>
              </a:rPr>
              <a:t> 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90600" y="2286000"/>
            <a:ext cx="7467600" cy="2819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Location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5</a:t>
            </a:r>
            <a:r>
              <a:rPr kumimoji="0" lang="en-US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Floor 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Rongmohol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Tower Campus.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Service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Admit Card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Makeup/ Improve Application Form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Studentship/Transcript/Certificates Application Form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lvl="0"/>
            <a:r>
              <a:rPr lang="en-US" sz="4000" b="1" dirty="0" smtClean="0">
                <a:solidFill>
                  <a:srgbClr val="7A5656"/>
                </a:solidFill>
                <a:latin typeface="Century Gothic" pitchFamily="34" charset="0"/>
                <a:ea typeface="Segoe UI Historic" pitchFamily="34" charset="0"/>
                <a:cs typeface="Segoe UI Historic" pitchFamily="34" charset="0"/>
              </a:rPr>
              <a:t>Faculty Member of CSE</a:t>
            </a:r>
            <a:endParaRPr lang="en-US" sz="4000" b="1" dirty="0">
              <a:solidFill>
                <a:srgbClr val="7A5656"/>
              </a:solidFill>
              <a:latin typeface="Century Goth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sp>
        <p:nvSpPr>
          <p:cNvPr id="5" name="Subtitle 7"/>
          <p:cNvSpPr txBox="1">
            <a:spLocks/>
          </p:cNvSpPr>
          <p:nvPr/>
        </p:nvSpPr>
        <p:spPr>
          <a:xfrm>
            <a:off x="762000" y="1600200"/>
            <a:ext cx="7696200" cy="457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9144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Dr.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Refat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Kibria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Associate Professor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Rumel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 M. S.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Rahman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Pir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/>
              <a:t> </a:t>
            </a:r>
            <a:r>
              <a:rPr lang="en-US" sz="2000" dirty="0" smtClean="0"/>
              <a:t>         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Assistant Professor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5"/>
              </a:rPr>
              <a:t>Md.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5"/>
              </a:rPr>
              <a:t>Asaduzzaman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5"/>
              </a:rPr>
              <a:t> Khan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/>
              <a:t> </a:t>
            </a:r>
            <a:r>
              <a:rPr lang="en-US" sz="2000" dirty="0" smtClean="0"/>
              <a:t>         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Assistant Professor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Head ( Acting ), Assistant Proctor, LU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6"/>
              </a:rPr>
              <a:t>Minhazul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6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6"/>
              </a:rPr>
              <a:t>Haque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6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6"/>
              </a:rPr>
              <a:t>Bhuiyan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/>
              <a:t> </a:t>
            </a:r>
            <a:r>
              <a:rPr lang="en-US" sz="2000" dirty="0" smtClean="0"/>
              <a:t>         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Senior Lecturer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Convener, Project/Thesis Committee </a:t>
            </a:r>
            <a:b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Assistant Proctor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lvl="0"/>
            <a:r>
              <a:rPr lang="en-US" sz="4000" b="1" dirty="0" smtClean="0">
                <a:solidFill>
                  <a:srgbClr val="7A5656"/>
                </a:solidFill>
                <a:latin typeface="Century Gothic" pitchFamily="34" charset="0"/>
                <a:ea typeface="Segoe UI Historic" pitchFamily="34" charset="0"/>
                <a:cs typeface="Segoe UI Historic" pitchFamily="34" charset="0"/>
              </a:rPr>
              <a:t>Faculty Member of CSE</a:t>
            </a:r>
            <a:endParaRPr lang="en-US" sz="4000" b="1" dirty="0">
              <a:solidFill>
                <a:srgbClr val="7A5656"/>
              </a:solidFill>
              <a:latin typeface="Century Goth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sp>
        <p:nvSpPr>
          <p:cNvPr id="5" name="Subtitle 7"/>
          <p:cNvSpPr txBox="1">
            <a:spLocks/>
          </p:cNvSpPr>
          <p:nvPr/>
        </p:nvSpPr>
        <p:spPr>
          <a:xfrm>
            <a:off x="762000" y="1524000"/>
            <a:ext cx="7696200" cy="457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7472" indent="-347472">
              <a:spcBef>
                <a:spcPts val="480"/>
              </a:spcBef>
              <a:buFont typeface="Wingdings" pitchFamily="2" charset="2"/>
              <a:buChar char="q"/>
            </a:pPr>
            <a:r>
              <a:rPr lang="en-US" sz="2000" b="1" dirty="0" err="1" smtClean="0">
                <a:hlinkClick r:id="rId3"/>
              </a:rPr>
              <a:t>Selina</a:t>
            </a:r>
            <a:r>
              <a:rPr lang="en-US" sz="2000" b="1" dirty="0" smtClean="0">
                <a:hlinkClick r:id="rId3"/>
              </a:rPr>
              <a:t> </a:t>
            </a:r>
            <a:r>
              <a:rPr lang="en-US" sz="2000" b="1" dirty="0" err="1" smtClean="0">
                <a:hlinkClick r:id="rId3"/>
              </a:rPr>
              <a:t>Sharmin</a:t>
            </a:r>
            <a:endParaRPr lang="en-US" sz="2000" b="1" dirty="0" smtClean="0"/>
          </a:p>
          <a:p>
            <a:pPr marL="347472" indent="-347472">
              <a:spcBef>
                <a:spcPts val="480"/>
              </a:spcBef>
            </a:pPr>
            <a:r>
              <a:rPr lang="en-US" sz="2000" dirty="0" smtClean="0"/>
              <a:t>           </a:t>
            </a:r>
            <a:r>
              <a:rPr lang="en-US" sz="2000" i="1" dirty="0" smtClean="0"/>
              <a:t>Senior Lecturer</a:t>
            </a:r>
          </a:p>
          <a:p>
            <a:pPr marL="347472" indent="-347472">
              <a:spcBef>
                <a:spcPts val="480"/>
              </a:spcBef>
              <a:buFont typeface="Wingdings" pitchFamily="2" charset="2"/>
              <a:buChar char="q"/>
            </a:pPr>
            <a:r>
              <a:rPr lang="en-US" sz="2000" b="1" dirty="0" err="1" smtClean="0">
                <a:hlinkClick r:id="rId4"/>
              </a:rPr>
              <a:t>Alak</a:t>
            </a:r>
            <a:r>
              <a:rPr lang="en-US" sz="2000" b="1" dirty="0" smtClean="0">
                <a:hlinkClick r:id="rId4"/>
              </a:rPr>
              <a:t> </a:t>
            </a:r>
            <a:r>
              <a:rPr lang="en-US" sz="2000" b="1" dirty="0" err="1" smtClean="0">
                <a:hlinkClick r:id="rId4"/>
              </a:rPr>
              <a:t>Kanti</a:t>
            </a:r>
            <a:r>
              <a:rPr lang="en-US" sz="2000" b="1" dirty="0" smtClean="0">
                <a:hlinkClick r:id="rId4"/>
              </a:rPr>
              <a:t> </a:t>
            </a:r>
            <a:r>
              <a:rPr lang="en-US" sz="2000" b="1" dirty="0" err="1" smtClean="0">
                <a:hlinkClick r:id="rId4"/>
              </a:rPr>
              <a:t>Sarma</a:t>
            </a:r>
            <a:endParaRPr lang="en-US" sz="2000" b="1" dirty="0"/>
          </a:p>
          <a:p>
            <a:pPr marL="347472" indent="-347472">
              <a:spcBef>
                <a:spcPts val="480"/>
              </a:spcBef>
            </a:pPr>
            <a:r>
              <a:rPr lang="en-US" sz="2000" dirty="0" smtClean="0"/>
              <a:t>          </a:t>
            </a:r>
            <a:r>
              <a:rPr lang="en-US" sz="2000" i="1" dirty="0" smtClean="0"/>
              <a:t>Senior Lecturer , </a:t>
            </a:r>
            <a:r>
              <a:rPr lang="en-US" sz="2000" dirty="0" smtClean="0"/>
              <a:t>Member, Routine Committee </a:t>
            </a:r>
          </a:p>
          <a:p>
            <a:pPr marL="347472" indent="-347472">
              <a:spcBef>
                <a:spcPts val="480"/>
              </a:spcBef>
              <a:buFont typeface="Wingdings" pitchFamily="2" charset="2"/>
              <a:buChar char="q"/>
            </a:pPr>
            <a:r>
              <a:rPr lang="en-US" sz="2000" b="1" dirty="0" smtClean="0">
                <a:hlinkClick r:id="rId5"/>
              </a:rPr>
              <a:t>Arafat </a:t>
            </a:r>
            <a:r>
              <a:rPr lang="en-US" sz="2000" b="1" dirty="0" err="1" smtClean="0">
                <a:hlinkClick r:id="rId5"/>
              </a:rPr>
              <a:t>Habib</a:t>
            </a:r>
            <a:r>
              <a:rPr lang="en-US" sz="2000" b="1" dirty="0" smtClean="0">
                <a:hlinkClick r:id="rId5"/>
              </a:rPr>
              <a:t> </a:t>
            </a:r>
            <a:r>
              <a:rPr lang="en-US" sz="2000" b="1" dirty="0" err="1" smtClean="0">
                <a:hlinkClick r:id="rId5"/>
              </a:rPr>
              <a:t>Quraishi</a:t>
            </a:r>
            <a:endParaRPr lang="en-US" sz="2000" b="1" dirty="0" smtClean="0"/>
          </a:p>
          <a:p>
            <a:pPr marL="347472" indent="-347472">
              <a:spcBef>
                <a:spcPts val="480"/>
              </a:spcBef>
            </a:pPr>
            <a:r>
              <a:rPr lang="en-US" sz="2000" dirty="0" smtClean="0"/>
              <a:t>          </a:t>
            </a:r>
            <a:r>
              <a:rPr lang="en-US" sz="2000" i="1" dirty="0" smtClean="0"/>
              <a:t>Senior Lecturer,</a:t>
            </a:r>
            <a:r>
              <a:rPr lang="en-US" sz="2000" dirty="0" smtClean="0"/>
              <a:t>  Member, Routine Committee </a:t>
            </a:r>
          </a:p>
          <a:p>
            <a:pPr marL="347472" indent="-347472">
              <a:spcBef>
                <a:spcPts val="480"/>
              </a:spcBef>
              <a:buFont typeface="Wingdings" pitchFamily="2" charset="2"/>
              <a:buChar char="q"/>
            </a:pPr>
            <a:r>
              <a:rPr lang="en-US" sz="2000" b="1" dirty="0" smtClean="0">
                <a:hlinkClick r:id="rId6"/>
              </a:rPr>
              <a:t>Md. </a:t>
            </a:r>
            <a:r>
              <a:rPr lang="en-US" sz="2000" b="1" dirty="0" err="1" smtClean="0">
                <a:hlinkClick r:id="rId6"/>
              </a:rPr>
              <a:t>Ebrahim</a:t>
            </a:r>
            <a:r>
              <a:rPr lang="en-US" sz="2000" b="1" dirty="0" smtClean="0">
                <a:hlinkClick r:id="rId6"/>
              </a:rPr>
              <a:t> </a:t>
            </a:r>
            <a:r>
              <a:rPr lang="en-US" sz="2000" b="1" dirty="0" err="1" smtClean="0">
                <a:hlinkClick r:id="rId6"/>
              </a:rPr>
              <a:t>Hossain</a:t>
            </a:r>
            <a:endParaRPr lang="en-US" sz="2000" b="1" dirty="0" smtClean="0"/>
          </a:p>
          <a:p>
            <a:pPr marL="347472" indent="-347472">
              <a:spcBef>
                <a:spcPts val="480"/>
              </a:spcBef>
            </a:pPr>
            <a:r>
              <a:rPr lang="en-US" sz="2000" dirty="0" smtClean="0"/>
              <a:t>          </a:t>
            </a:r>
            <a:r>
              <a:rPr lang="en-US" sz="2000" i="1" dirty="0" smtClean="0"/>
              <a:t>Lecturer </a:t>
            </a:r>
          </a:p>
          <a:p>
            <a:pPr marL="347472" indent="-347472">
              <a:spcBef>
                <a:spcPts val="480"/>
              </a:spcBef>
              <a:buFont typeface="Wingdings" pitchFamily="2" charset="2"/>
              <a:buChar char="q"/>
            </a:pPr>
            <a:r>
              <a:rPr lang="en-US" sz="2000" b="1" dirty="0" smtClean="0">
                <a:hlinkClick r:id="rId7"/>
              </a:rPr>
              <a:t>Md. </a:t>
            </a:r>
            <a:r>
              <a:rPr lang="en-US" sz="2000" b="1" dirty="0" err="1" smtClean="0">
                <a:hlinkClick r:id="rId7"/>
              </a:rPr>
              <a:t>Saiful</a:t>
            </a:r>
            <a:r>
              <a:rPr lang="en-US" sz="2000" b="1" dirty="0" smtClean="0">
                <a:hlinkClick r:id="rId7"/>
              </a:rPr>
              <a:t> </a:t>
            </a:r>
            <a:r>
              <a:rPr lang="en-US" sz="2000" b="1" dirty="0" err="1" smtClean="0">
                <a:hlinkClick r:id="rId7"/>
              </a:rPr>
              <a:t>Ambia</a:t>
            </a:r>
            <a:r>
              <a:rPr lang="en-US" sz="2000" b="1" dirty="0" smtClean="0">
                <a:hlinkClick r:id="rId7"/>
              </a:rPr>
              <a:t> </a:t>
            </a:r>
            <a:r>
              <a:rPr lang="en-US" sz="2000" b="1" dirty="0" err="1" smtClean="0">
                <a:hlinkClick r:id="rId7"/>
              </a:rPr>
              <a:t>Chowdhury</a:t>
            </a:r>
            <a:endParaRPr lang="en-US" sz="2000" b="1" dirty="0" smtClean="0"/>
          </a:p>
          <a:p>
            <a:pPr marL="347472" indent="-347472">
              <a:spcBef>
                <a:spcPts val="480"/>
              </a:spcBef>
            </a:pPr>
            <a:r>
              <a:rPr lang="en-US" sz="2000" dirty="0" smtClean="0"/>
              <a:t>          </a:t>
            </a:r>
            <a:r>
              <a:rPr lang="en-US" sz="2000" i="1" dirty="0" smtClean="0"/>
              <a:t>Lecturer ,</a:t>
            </a:r>
            <a:r>
              <a:rPr lang="en-US" sz="2000" dirty="0" smtClean="0"/>
              <a:t> Coach, Programming Contest Teams </a:t>
            </a:r>
          </a:p>
          <a:p>
            <a:pPr marL="347472" indent="-274320">
              <a:spcBef>
                <a:spcPts val="200"/>
              </a:spcBef>
              <a:buFont typeface="Wingdings" pitchFamily="2" charset="2"/>
              <a:buChar char="q"/>
            </a:pPr>
            <a:r>
              <a:rPr lang="en-US" sz="2000" b="1" dirty="0" err="1" smtClean="0">
                <a:hlinkClick r:id="rId8"/>
              </a:rPr>
              <a:t>Iffat</a:t>
            </a:r>
            <a:r>
              <a:rPr lang="en-US" sz="2000" b="1" dirty="0" smtClean="0">
                <a:hlinkClick r:id="rId8"/>
              </a:rPr>
              <a:t> </a:t>
            </a:r>
            <a:r>
              <a:rPr lang="en-US" sz="2000" b="1" dirty="0" err="1" smtClean="0">
                <a:hlinkClick r:id="rId8"/>
              </a:rPr>
              <a:t>Jahan</a:t>
            </a:r>
            <a:r>
              <a:rPr lang="en-US" sz="2000" b="1" dirty="0" smtClean="0">
                <a:hlinkClick r:id="rId8"/>
              </a:rPr>
              <a:t> </a:t>
            </a:r>
            <a:r>
              <a:rPr lang="en-US" sz="2000" b="1" dirty="0" err="1" smtClean="0">
                <a:hlinkClick r:id="rId8"/>
              </a:rPr>
              <a:t>Choudhury</a:t>
            </a:r>
            <a:endParaRPr lang="en-US" sz="2000" b="1" dirty="0" smtClean="0"/>
          </a:p>
          <a:p>
            <a:pPr marL="347472" indent="-274320">
              <a:spcBef>
                <a:spcPts val="200"/>
              </a:spcBef>
            </a:pPr>
            <a:r>
              <a:rPr lang="en-US" sz="2000" dirty="0" smtClean="0"/>
              <a:t>          </a:t>
            </a:r>
            <a:r>
              <a:rPr lang="en-US" sz="2000" i="1" dirty="0" smtClean="0"/>
              <a:t>Lecturer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lvl="0"/>
            <a:r>
              <a:rPr lang="en-US" sz="4000" b="1" dirty="0" smtClean="0">
                <a:solidFill>
                  <a:srgbClr val="7A5656"/>
                </a:solidFill>
                <a:latin typeface="Century Gothic" pitchFamily="34" charset="0"/>
                <a:ea typeface="Segoe UI Historic" pitchFamily="34" charset="0"/>
                <a:cs typeface="Segoe UI Historic" pitchFamily="34" charset="0"/>
              </a:rPr>
              <a:t>Faculty Member of CSE</a:t>
            </a:r>
            <a:endParaRPr lang="en-US" sz="4000" b="1" dirty="0">
              <a:solidFill>
                <a:srgbClr val="7A5656"/>
              </a:solidFill>
              <a:latin typeface="Century Goth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sp>
        <p:nvSpPr>
          <p:cNvPr id="5" name="Subtitle 7"/>
          <p:cNvSpPr txBox="1">
            <a:spLocks/>
          </p:cNvSpPr>
          <p:nvPr/>
        </p:nvSpPr>
        <p:spPr>
          <a:xfrm>
            <a:off x="762000" y="2057400"/>
            <a:ext cx="7696200" cy="457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7472" indent="-347472">
              <a:spcBef>
                <a:spcPts val="480"/>
              </a:spcBef>
              <a:buFont typeface="Wingdings" pitchFamily="2" charset="2"/>
              <a:buChar char="q"/>
            </a:pPr>
            <a:r>
              <a:rPr lang="en-US" sz="2000" b="1" dirty="0" err="1" smtClean="0">
                <a:solidFill>
                  <a:srgbClr val="404040"/>
                </a:solidFill>
              </a:rPr>
              <a:t>Arif</a:t>
            </a:r>
            <a:r>
              <a:rPr lang="en-US" sz="2000" b="1" dirty="0" smtClean="0">
                <a:solidFill>
                  <a:srgbClr val="404040"/>
                </a:solidFill>
              </a:rPr>
              <a:t> Ahmad</a:t>
            </a:r>
          </a:p>
          <a:p>
            <a:pPr marL="347472" indent="-347472">
              <a:spcBef>
                <a:spcPts val="480"/>
              </a:spcBef>
            </a:pPr>
            <a:r>
              <a:rPr lang="en-US" sz="2000" dirty="0" smtClean="0">
                <a:solidFill>
                  <a:srgbClr val="404040"/>
                </a:solidFill>
              </a:rPr>
              <a:t>            </a:t>
            </a:r>
            <a:r>
              <a:rPr lang="en-US" sz="2000" i="1" dirty="0" smtClean="0">
                <a:solidFill>
                  <a:srgbClr val="404040"/>
                </a:solidFill>
              </a:rPr>
              <a:t>Assistant Professor </a:t>
            </a:r>
            <a:r>
              <a:rPr lang="en-US" sz="2000" dirty="0" smtClean="0">
                <a:solidFill>
                  <a:srgbClr val="404040"/>
                </a:solidFill>
              </a:rPr>
              <a:t>(on PhD SUST)</a:t>
            </a:r>
          </a:p>
          <a:p>
            <a:pPr marL="347472" indent="-347472">
              <a:spcBef>
                <a:spcPts val="480"/>
              </a:spcBef>
              <a:buFont typeface="Wingdings" pitchFamily="2" charset="2"/>
              <a:buChar char="q"/>
            </a:pPr>
            <a:r>
              <a:rPr lang="en-US" sz="2000" b="1" dirty="0" err="1" smtClean="0">
                <a:solidFill>
                  <a:srgbClr val="404040"/>
                </a:solidFill>
              </a:rPr>
              <a:t>Rana</a:t>
            </a:r>
            <a:r>
              <a:rPr lang="en-US" sz="2000" b="1" dirty="0" smtClean="0">
                <a:solidFill>
                  <a:srgbClr val="404040"/>
                </a:solidFill>
              </a:rPr>
              <a:t> M </a:t>
            </a:r>
            <a:r>
              <a:rPr lang="en-US" sz="2000" b="1" dirty="0" err="1" smtClean="0">
                <a:solidFill>
                  <a:srgbClr val="404040"/>
                </a:solidFill>
              </a:rPr>
              <a:t>Luthfur</a:t>
            </a:r>
            <a:r>
              <a:rPr lang="en-US" sz="2000" b="1" dirty="0" smtClean="0">
                <a:solidFill>
                  <a:srgbClr val="404040"/>
                </a:solidFill>
              </a:rPr>
              <a:t> </a:t>
            </a:r>
            <a:r>
              <a:rPr lang="en-US" sz="2000" b="1" dirty="0" err="1" smtClean="0">
                <a:solidFill>
                  <a:srgbClr val="404040"/>
                </a:solidFill>
              </a:rPr>
              <a:t>Rahman</a:t>
            </a:r>
            <a:r>
              <a:rPr lang="en-US" sz="2000" b="1" dirty="0" smtClean="0">
                <a:solidFill>
                  <a:srgbClr val="404040"/>
                </a:solidFill>
              </a:rPr>
              <a:t> </a:t>
            </a:r>
            <a:r>
              <a:rPr lang="en-US" sz="2000" b="1" dirty="0" err="1" smtClean="0">
                <a:solidFill>
                  <a:srgbClr val="404040"/>
                </a:solidFill>
              </a:rPr>
              <a:t>Pir</a:t>
            </a:r>
            <a:endParaRPr lang="en-US" sz="2000" b="1" dirty="0" smtClean="0">
              <a:solidFill>
                <a:srgbClr val="404040"/>
              </a:solidFill>
            </a:endParaRPr>
          </a:p>
          <a:p>
            <a:pPr marL="347472" indent="-347472">
              <a:spcBef>
                <a:spcPts val="480"/>
              </a:spcBef>
            </a:pPr>
            <a:r>
              <a:rPr lang="en-US" sz="2000" dirty="0" smtClean="0">
                <a:solidFill>
                  <a:srgbClr val="404040"/>
                </a:solidFill>
              </a:rPr>
              <a:t>            </a:t>
            </a:r>
            <a:r>
              <a:rPr lang="en-US" sz="2000" i="1" dirty="0" smtClean="0">
                <a:solidFill>
                  <a:srgbClr val="404040"/>
                </a:solidFill>
              </a:rPr>
              <a:t>Lecturer</a:t>
            </a:r>
            <a:r>
              <a:rPr lang="en-US" sz="2000" dirty="0" smtClean="0">
                <a:solidFill>
                  <a:srgbClr val="404040"/>
                </a:solidFill>
              </a:rPr>
              <a:t>  (Australia)</a:t>
            </a:r>
          </a:p>
          <a:p>
            <a:pPr marL="347472" indent="-347472">
              <a:spcBef>
                <a:spcPts val="480"/>
              </a:spcBef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404040"/>
                </a:solidFill>
              </a:rPr>
              <a:t>Md. </a:t>
            </a:r>
            <a:r>
              <a:rPr lang="en-US" sz="2000" b="1" dirty="0" err="1" smtClean="0">
                <a:solidFill>
                  <a:srgbClr val="404040"/>
                </a:solidFill>
              </a:rPr>
              <a:t>Shohidur</a:t>
            </a:r>
            <a:r>
              <a:rPr lang="en-US" sz="2000" b="1" dirty="0" smtClean="0">
                <a:solidFill>
                  <a:srgbClr val="404040"/>
                </a:solidFill>
              </a:rPr>
              <a:t> </a:t>
            </a:r>
            <a:r>
              <a:rPr lang="en-US" sz="2000" b="1" dirty="0" err="1" smtClean="0">
                <a:solidFill>
                  <a:srgbClr val="404040"/>
                </a:solidFill>
              </a:rPr>
              <a:t>Rahman</a:t>
            </a:r>
            <a:endParaRPr lang="en-US" sz="2000" b="1" dirty="0" smtClean="0">
              <a:solidFill>
                <a:srgbClr val="404040"/>
              </a:solidFill>
            </a:endParaRPr>
          </a:p>
          <a:p>
            <a:pPr marL="347472" indent="-347472">
              <a:spcBef>
                <a:spcPts val="480"/>
              </a:spcBef>
            </a:pPr>
            <a:r>
              <a:rPr lang="en-US" sz="2000" dirty="0" smtClean="0">
                <a:solidFill>
                  <a:srgbClr val="404040"/>
                </a:solidFill>
              </a:rPr>
              <a:t>            </a:t>
            </a:r>
            <a:r>
              <a:rPr lang="en-US" sz="2000" i="1" dirty="0" smtClean="0">
                <a:solidFill>
                  <a:srgbClr val="404040"/>
                </a:solidFill>
              </a:rPr>
              <a:t>Senior Lecturer</a:t>
            </a:r>
            <a:r>
              <a:rPr lang="en-US" sz="2000" dirty="0" smtClean="0">
                <a:solidFill>
                  <a:srgbClr val="404040"/>
                </a:solidFill>
              </a:rPr>
              <a:t> (Finland)</a:t>
            </a:r>
          </a:p>
          <a:p>
            <a:pPr marL="347472" indent="-347472">
              <a:spcBef>
                <a:spcPts val="480"/>
              </a:spcBef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404040"/>
                </a:solidFill>
              </a:rPr>
              <a:t>Sheikh </a:t>
            </a:r>
            <a:r>
              <a:rPr lang="en-US" sz="2000" b="1" dirty="0" err="1" smtClean="0">
                <a:solidFill>
                  <a:srgbClr val="404040"/>
                </a:solidFill>
              </a:rPr>
              <a:t>Mustaq</a:t>
            </a:r>
            <a:r>
              <a:rPr lang="en-US" sz="2000" b="1" dirty="0" smtClean="0">
                <a:solidFill>
                  <a:srgbClr val="404040"/>
                </a:solidFill>
              </a:rPr>
              <a:t> </a:t>
            </a:r>
            <a:r>
              <a:rPr lang="en-US" sz="2000" b="1" dirty="0" err="1" smtClean="0">
                <a:solidFill>
                  <a:srgbClr val="404040"/>
                </a:solidFill>
              </a:rPr>
              <a:t>Ahmmed</a:t>
            </a:r>
            <a:endParaRPr lang="en-US" sz="2000" b="1" dirty="0" smtClean="0">
              <a:solidFill>
                <a:srgbClr val="404040"/>
              </a:solidFill>
            </a:endParaRPr>
          </a:p>
          <a:p>
            <a:pPr marL="347472" indent="-347472">
              <a:spcBef>
                <a:spcPts val="480"/>
              </a:spcBef>
            </a:pPr>
            <a:r>
              <a:rPr lang="en-US" sz="2000" dirty="0" smtClean="0">
                <a:solidFill>
                  <a:srgbClr val="404040"/>
                </a:solidFill>
              </a:rPr>
              <a:t>            </a:t>
            </a:r>
            <a:r>
              <a:rPr lang="en-US" sz="2000" i="1" dirty="0" smtClean="0">
                <a:solidFill>
                  <a:srgbClr val="404040"/>
                </a:solidFill>
              </a:rPr>
              <a:t>Lecturer</a:t>
            </a:r>
            <a:r>
              <a:rPr lang="en-US" sz="2000" dirty="0" smtClean="0">
                <a:solidFill>
                  <a:srgbClr val="404040"/>
                </a:solidFill>
              </a:rPr>
              <a:t>  (Germany)  </a:t>
            </a:r>
          </a:p>
          <a:p>
            <a:pPr marL="347472" indent="-347472">
              <a:spcBef>
                <a:spcPts val="480"/>
              </a:spcBef>
              <a:buFont typeface="Wingdings" pitchFamily="2" charset="2"/>
              <a:buChar char="q"/>
            </a:pPr>
            <a:r>
              <a:rPr lang="en-US" sz="2000" b="1" dirty="0" err="1" smtClean="0">
                <a:solidFill>
                  <a:srgbClr val="404040"/>
                </a:solidFill>
              </a:rPr>
              <a:t>Mostafa</a:t>
            </a:r>
            <a:r>
              <a:rPr lang="en-US" sz="2000" b="1" dirty="0" smtClean="0">
                <a:solidFill>
                  <a:srgbClr val="404040"/>
                </a:solidFill>
              </a:rPr>
              <a:t> Wasiuddin </a:t>
            </a:r>
            <a:r>
              <a:rPr lang="en-US" sz="2000" b="1" dirty="0" err="1" smtClean="0">
                <a:solidFill>
                  <a:srgbClr val="404040"/>
                </a:solidFill>
              </a:rPr>
              <a:t>Numan</a:t>
            </a:r>
            <a:endParaRPr lang="en-US" sz="2000" b="1" dirty="0" smtClean="0">
              <a:solidFill>
                <a:srgbClr val="404040"/>
              </a:solidFill>
            </a:endParaRPr>
          </a:p>
          <a:p>
            <a:pPr marL="347472" indent="-347472">
              <a:spcBef>
                <a:spcPts val="480"/>
              </a:spcBef>
            </a:pPr>
            <a:r>
              <a:rPr lang="en-US" sz="2000" dirty="0" smtClean="0">
                <a:solidFill>
                  <a:srgbClr val="404040"/>
                </a:solidFill>
              </a:rPr>
              <a:t>            </a:t>
            </a:r>
            <a:r>
              <a:rPr lang="en-US" sz="2000" i="1" dirty="0" smtClean="0">
                <a:solidFill>
                  <a:srgbClr val="404040"/>
                </a:solidFill>
              </a:rPr>
              <a:t>Lecturer </a:t>
            </a:r>
            <a:r>
              <a:rPr lang="en-US" sz="2000" dirty="0" smtClean="0">
                <a:solidFill>
                  <a:srgbClr val="404040"/>
                </a:solidFill>
              </a:rPr>
              <a:t> (Australia) </a:t>
            </a:r>
          </a:p>
          <a:p>
            <a:pPr marL="347472" indent="-347472">
              <a:spcBef>
                <a:spcPts val="480"/>
              </a:spcBef>
              <a:buFont typeface="Wingdings" pitchFamily="2" charset="2"/>
              <a:buChar char="q"/>
            </a:pPr>
            <a:endParaRPr lang="en-US" sz="2000" dirty="0">
              <a:solidFill>
                <a:srgbClr val="40404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8412" y="1688068"/>
            <a:ext cx="3060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A5656"/>
                </a:solidFill>
                <a:latin typeface="Century Gothic" pitchFamily="34" charset="0"/>
              </a:rPr>
              <a:t>Faculties on Study Leave:</a:t>
            </a:r>
            <a:r>
              <a:rPr lang="en-US" b="1" dirty="0" smtClean="0">
                <a:solidFill>
                  <a:srgbClr val="7A5656"/>
                </a:solidFill>
                <a:latin typeface="Century Gothic" pitchFamily="34" charset="0"/>
                <a:ea typeface="Segoe UI Historic" pitchFamily="34" charset="0"/>
                <a:cs typeface="Segoe UI Historic" pitchFamily="34" charset="0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lvl="0"/>
            <a:r>
              <a:rPr lang="en-US" sz="4000" b="1" dirty="0" smtClean="0">
                <a:solidFill>
                  <a:srgbClr val="7A5656"/>
                </a:solidFill>
                <a:latin typeface="Century Gothic" pitchFamily="34" charset="0"/>
                <a:ea typeface="Segoe UI Historic" pitchFamily="34" charset="0"/>
                <a:cs typeface="Segoe UI Historic" pitchFamily="34" charset="0"/>
              </a:rPr>
              <a:t>Course Distribution</a:t>
            </a:r>
            <a:endParaRPr lang="en-US" sz="4000" b="1" dirty="0">
              <a:solidFill>
                <a:srgbClr val="7A5656"/>
              </a:solidFill>
              <a:latin typeface="Century Goth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pic>
        <p:nvPicPr>
          <p:cNvPr id="4" name="Content Placeholder 3" descr="Capture.PN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1447800" y="1524000"/>
            <a:ext cx="6400800" cy="420444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lvl="0"/>
            <a:r>
              <a:rPr lang="en-US" sz="4000" b="1" dirty="0" smtClean="0">
                <a:solidFill>
                  <a:srgbClr val="7A5656"/>
                </a:solidFill>
                <a:latin typeface="Century Gothic" pitchFamily="34" charset="0"/>
              </a:rPr>
              <a:t>Exam system </a:t>
            </a:r>
            <a:r>
              <a:rPr lang="en-US" sz="4000" b="1" dirty="0">
                <a:solidFill>
                  <a:srgbClr val="7A5656"/>
                </a:solidFill>
                <a:latin typeface="Century Gothic" pitchFamily="34" charset="0"/>
              </a:rPr>
              <a:t/>
            </a:r>
            <a:br>
              <a:rPr lang="en-US" sz="4000" b="1" dirty="0">
                <a:solidFill>
                  <a:srgbClr val="7A5656"/>
                </a:solidFill>
                <a:latin typeface="Century Gothic" pitchFamily="34" charset="0"/>
              </a:rPr>
            </a:br>
            <a:r>
              <a:rPr lang="en-US" sz="1600" b="1" dirty="0" smtClean="0">
                <a:solidFill>
                  <a:srgbClr val="7A5656"/>
                </a:solidFill>
                <a:latin typeface="Century Gothic" pitchFamily="34" charset="0"/>
              </a:rPr>
              <a:t>&amp;</a:t>
            </a:r>
            <a:r>
              <a:rPr lang="en-US" sz="4000" b="1" dirty="0" smtClean="0">
                <a:solidFill>
                  <a:srgbClr val="7A5656"/>
                </a:solidFill>
                <a:latin typeface="Century Gothic" pitchFamily="34" charset="0"/>
              </a:rPr>
              <a:t/>
            </a:r>
            <a:br>
              <a:rPr lang="en-US" sz="4000" b="1" dirty="0" smtClean="0">
                <a:solidFill>
                  <a:srgbClr val="7A5656"/>
                </a:solidFill>
                <a:latin typeface="Century Gothic" pitchFamily="34" charset="0"/>
              </a:rPr>
            </a:br>
            <a:r>
              <a:rPr lang="en-US" sz="2800" b="1" dirty="0" smtClean="0">
                <a:solidFill>
                  <a:srgbClr val="7A5656"/>
                </a:solidFill>
                <a:latin typeface="Century Gothic" pitchFamily="34" charset="0"/>
              </a:rPr>
              <a:t>Mark Distribution Policy</a:t>
            </a:r>
            <a:endParaRPr lang="en-US" sz="4000" b="1" dirty="0">
              <a:solidFill>
                <a:srgbClr val="7A5656"/>
              </a:solidFill>
              <a:latin typeface="Century Goth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u="sng" dirty="0" smtClean="0">
                <a:solidFill>
                  <a:srgbClr val="404040"/>
                </a:solidFill>
              </a:rPr>
              <a:t>Examination is Divided in three main parts: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404040"/>
                </a:solidFill>
              </a:rPr>
              <a:t>Student Activity</a:t>
            </a:r>
            <a:r>
              <a:rPr lang="en-US" sz="2400" dirty="0" smtClean="0">
                <a:solidFill>
                  <a:srgbClr val="404040"/>
                </a:solidFill>
              </a:rPr>
              <a:t>(30 Marks)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i="1" dirty="0" smtClean="0">
                <a:solidFill>
                  <a:srgbClr val="404040"/>
                </a:solidFill>
              </a:rPr>
              <a:t>Tutorial</a:t>
            </a:r>
            <a:r>
              <a:rPr lang="en-US" sz="2000" dirty="0" smtClean="0">
                <a:solidFill>
                  <a:srgbClr val="404040"/>
                </a:solidFill>
              </a:rPr>
              <a:t> ------- 10 Marks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i="1" dirty="0" smtClean="0">
                <a:solidFill>
                  <a:srgbClr val="404040"/>
                </a:solidFill>
              </a:rPr>
              <a:t>Attendance</a:t>
            </a:r>
            <a:r>
              <a:rPr lang="en-US" sz="2000" dirty="0" smtClean="0">
                <a:solidFill>
                  <a:srgbClr val="404040"/>
                </a:solidFill>
              </a:rPr>
              <a:t> --  05 Marks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i="1" dirty="0" smtClean="0">
                <a:solidFill>
                  <a:srgbClr val="404040"/>
                </a:solidFill>
              </a:rPr>
              <a:t>Presentation</a:t>
            </a:r>
            <a:r>
              <a:rPr lang="en-US" sz="2000" dirty="0" smtClean="0">
                <a:solidFill>
                  <a:srgbClr val="404040"/>
                </a:solidFill>
              </a:rPr>
              <a:t> - 05 Marks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i="1" dirty="0" smtClean="0">
                <a:solidFill>
                  <a:srgbClr val="404040"/>
                </a:solidFill>
              </a:rPr>
              <a:t>Assignment</a:t>
            </a:r>
            <a:r>
              <a:rPr lang="en-US" sz="2000" dirty="0" smtClean="0">
                <a:solidFill>
                  <a:srgbClr val="404040"/>
                </a:solidFill>
              </a:rPr>
              <a:t> --  05 Marks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i="1" dirty="0" smtClean="0">
                <a:solidFill>
                  <a:srgbClr val="404040"/>
                </a:solidFill>
              </a:rPr>
              <a:t>Viva</a:t>
            </a:r>
            <a:r>
              <a:rPr lang="en-US" sz="2000" dirty="0" smtClean="0">
                <a:solidFill>
                  <a:srgbClr val="404040"/>
                </a:solidFill>
              </a:rPr>
              <a:t> ------------ 05 Marks</a:t>
            </a:r>
          </a:p>
          <a:p>
            <a:pPr lvl="2">
              <a:buNone/>
            </a:pPr>
            <a:endParaRPr lang="en-US" sz="800" dirty="0" smtClean="0">
              <a:solidFill>
                <a:srgbClr val="40404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404040"/>
                </a:solidFill>
              </a:rPr>
              <a:t>Mid Term Examination</a:t>
            </a:r>
            <a:r>
              <a:rPr lang="en-US" sz="2400" dirty="0" smtClean="0">
                <a:solidFill>
                  <a:srgbClr val="404040"/>
                </a:solidFill>
              </a:rPr>
              <a:t>(30 Marks) – 1.5 Hour</a:t>
            </a:r>
          </a:p>
          <a:p>
            <a:pPr lvl="1">
              <a:buNone/>
            </a:pPr>
            <a:endParaRPr lang="en-US" sz="800" dirty="0" smtClean="0">
              <a:solidFill>
                <a:srgbClr val="40404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404040"/>
                </a:solidFill>
              </a:rPr>
              <a:t>Final Term Examination</a:t>
            </a:r>
            <a:r>
              <a:rPr lang="en-US" sz="2400" dirty="0" smtClean="0">
                <a:solidFill>
                  <a:srgbClr val="404040"/>
                </a:solidFill>
              </a:rPr>
              <a:t> (40 Marks) – 2.0 Hour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rgbClr val="40404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rgbClr val="404040"/>
              </a:solidFill>
            </a:endParaRPr>
          </a:p>
          <a:p>
            <a:endParaRPr lang="en-US" sz="2800" dirty="0">
              <a:solidFill>
                <a:srgbClr val="404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lvl="0"/>
            <a:r>
              <a:rPr lang="en-US" sz="4000" b="1" dirty="0" smtClean="0">
                <a:solidFill>
                  <a:srgbClr val="7A5656"/>
                </a:solidFill>
              </a:rPr>
              <a:t>Drop/Retake Course</a:t>
            </a:r>
            <a:endParaRPr lang="en-US" sz="4000" b="1" dirty="0">
              <a:solidFill>
                <a:srgbClr val="7A5656"/>
              </a:solidFill>
              <a:latin typeface="Century Goth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404040"/>
                </a:solidFill>
              </a:rPr>
              <a:t>Drop Course:</a:t>
            </a:r>
          </a:p>
          <a:p>
            <a:pPr>
              <a:buNone/>
            </a:pPr>
            <a:r>
              <a:rPr lang="en-US" sz="2800" dirty="0" smtClean="0">
                <a:solidFill>
                  <a:srgbClr val="404040"/>
                </a:solidFill>
              </a:rPr>
              <a:t>     </a:t>
            </a:r>
            <a:r>
              <a:rPr lang="en-US" sz="2600" dirty="0" smtClean="0">
                <a:solidFill>
                  <a:srgbClr val="404040"/>
                </a:solidFill>
              </a:rPr>
              <a:t>If anyone did not pass the prerequisite for a particular course, they will not be able to enroll that course. This becomes a drop course.</a:t>
            </a:r>
            <a:endParaRPr lang="en-US" sz="2800" dirty="0" smtClean="0">
              <a:solidFill>
                <a:srgbClr val="404040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404040"/>
                </a:solidFill>
              </a:rPr>
              <a:t>Retake Course:</a:t>
            </a:r>
          </a:p>
          <a:p>
            <a:pPr marL="404813" indent="0">
              <a:buNone/>
            </a:pPr>
            <a:r>
              <a:rPr lang="en-US" sz="2600" dirty="0" smtClean="0">
                <a:solidFill>
                  <a:srgbClr val="404040"/>
                </a:solidFill>
              </a:rPr>
              <a:t>If anyone fails (total marks below 40)in a course they have to enroll that course as retake within two consecutive semesters. 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404040"/>
                </a:solidFill>
              </a:rPr>
              <a:t>Improvement:</a:t>
            </a:r>
            <a:r>
              <a:rPr lang="en-US" sz="2800" dirty="0" smtClean="0">
                <a:solidFill>
                  <a:srgbClr val="404040"/>
                </a:solidFill>
              </a:rPr>
              <a:t> </a:t>
            </a:r>
          </a:p>
          <a:p>
            <a:pPr marL="404813" indent="0">
              <a:buNone/>
            </a:pPr>
            <a:r>
              <a:rPr lang="en-US" sz="2600" dirty="0" smtClean="0">
                <a:solidFill>
                  <a:srgbClr val="404040"/>
                </a:solidFill>
              </a:rPr>
              <a:t>If anyone need to improve (marks below 60) he/she have to take the course in the immediate next semester. </a:t>
            </a:r>
            <a:endParaRPr lang="en-US" sz="2600" dirty="0">
              <a:solidFill>
                <a:srgbClr val="404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lvl="0"/>
            <a:r>
              <a:rPr lang="en-US" sz="4000" b="1" dirty="0" smtClean="0">
                <a:solidFill>
                  <a:srgbClr val="7A5656"/>
                </a:solidFill>
                <a:latin typeface="Segoe UI Historic" pitchFamily="34" charset="0"/>
                <a:ea typeface="Segoe UI Historic" pitchFamily="34" charset="0"/>
                <a:cs typeface="Segoe UI Historic" pitchFamily="34" charset="0"/>
              </a:rPr>
              <a:t>Makeup Exam Policy</a:t>
            </a:r>
            <a:endParaRPr lang="en-US" sz="4000" b="1" dirty="0">
              <a:solidFill>
                <a:srgbClr val="7A5656"/>
              </a:solidFill>
              <a:latin typeface="Segoe UI Histor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404040"/>
                </a:solidFill>
              </a:rPr>
              <a:t>Makeup: </a:t>
            </a:r>
          </a:p>
          <a:p>
            <a:pPr marL="344488" indent="0">
              <a:buNone/>
            </a:pPr>
            <a:r>
              <a:rPr lang="en-US" sz="2800" dirty="0" smtClean="0">
                <a:solidFill>
                  <a:srgbClr val="404040"/>
                </a:solidFill>
              </a:rPr>
              <a:t>Student can sit for </a:t>
            </a:r>
            <a:r>
              <a:rPr lang="en-US" sz="2800" dirty="0" smtClean="0">
                <a:solidFill>
                  <a:srgbClr val="7A5656"/>
                </a:solidFill>
              </a:rPr>
              <a:t>makeup exam</a:t>
            </a:r>
            <a:r>
              <a:rPr lang="en-US" sz="2800" dirty="0" smtClean="0">
                <a:solidFill>
                  <a:srgbClr val="404040"/>
                </a:solidFill>
              </a:rPr>
              <a:t>(mid term &amp; Final exam) if he/she can submit proper </a:t>
            </a:r>
            <a:r>
              <a:rPr lang="en-US" sz="2800" dirty="0" smtClean="0">
                <a:solidFill>
                  <a:srgbClr val="7A5656"/>
                </a:solidFill>
              </a:rPr>
              <a:t>evidence</a:t>
            </a:r>
            <a:r>
              <a:rPr lang="en-US" sz="2800" dirty="0" smtClean="0">
                <a:solidFill>
                  <a:srgbClr val="404040"/>
                </a:solidFill>
              </a:rPr>
              <a:t> of medical ground or unavoidable circumstances.</a:t>
            </a:r>
          </a:p>
          <a:p>
            <a:pPr marL="344488" indent="0">
              <a:buNone/>
            </a:pPr>
            <a:endParaRPr lang="en-US" sz="2800" dirty="0" smtClean="0">
              <a:solidFill>
                <a:srgbClr val="40404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404040"/>
                </a:solidFill>
              </a:rPr>
              <a:t>***</a:t>
            </a:r>
            <a:r>
              <a:rPr lang="en-US" sz="2000" dirty="0" smtClean="0">
                <a:solidFill>
                  <a:srgbClr val="404040"/>
                </a:solidFill>
              </a:rPr>
              <a:t>Make up of </a:t>
            </a:r>
            <a:r>
              <a:rPr lang="en-US" sz="2000" u="sng" dirty="0" smtClean="0">
                <a:solidFill>
                  <a:srgbClr val="404040"/>
                </a:solidFill>
              </a:rPr>
              <a:t>Tutorial/Assignment/Presentation/Viva </a:t>
            </a:r>
            <a:r>
              <a:rPr lang="en-US" sz="2000" dirty="0" smtClean="0">
                <a:solidFill>
                  <a:srgbClr val="404040"/>
                </a:solidFill>
              </a:rPr>
              <a:t>is </a:t>
            </a:r>
            <a:r>
              <a:rPr lang="en-US" sz="2000" dirty="0" smtClean="0">
                <a:solidFill>
                  <a:srgbClr val="7A5656"/>
                </a:solidFill>
              </a:rPr>
              <a:t>not allowed</a:t>
            </a:r>
            <a:r>
              <a:rPr lang="en-US" sz="2000" dirty="0" smtClean="0">
                <a:solidFill>
                  <a:srgbClr val="404040"/>
                </a:solidFill>
              </a:rPr>
              <a:t>.</a:t>
            </a:r>
          </a:p>
          <a:p>
            <a:pPr>
              <a:buNone/>
            </a:pPr>
            <a:endParaRPr lang="en-US" sz="2800" dirty="0" smtClean="0">
              <a:solidFill>
                <a:srgbClr val="404040"/>
              </a:solidFill>
            </a:endParaRPr>
          </a:p>
          <a:p>
            <a:pPr>
              <a:buNone/>
            </a:pPr>
            <a:endParaRPr lang="en-US" sz="2800" dirty="0" smtClean="0">
              <a:solidFill>
                <a:srgbClr val="404040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rgbClr val="404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lvl="0"/>
            <a:r>
              <a:rPr lang="en-US" sz="4000" b="1" dirty="0" smtClean="0">
                <a:solidFill>
                  <a:srgbClr val="7A5656"/>
                </a:solidFill>
                <a:latin typeface="Segoe UI Historic" pitchFamily="34" charset="0"/>
                <a:ea typeface="Segoe UI Historic" pitchFamily="34" charset="0"/>
                <a:cs typeface="Segoe UI Historic" pitchFamily="34" charset="0"/>
              </a:rPr>
              <a:t>Tuition Fees</a:t>
            </a:r>
            <a:endParaRPr lang="en-US" sz="4000" b="1" dirty="0">
              <a:solidFill>
                <a:srgbClr val="7A5656"/>
              </a:solidFill>
              <a:latin typeface="Segoe UI Histor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u="sng" dirty="0" smtClean="0">
                <a:solidFill>
                  <a:srgbClr val="404040"/>
                </a:solidFill>
              </a:rPr>
              <a:t>Payment method of Tuition Fees in each semester:</a:t>
            </a:r>
          </a:p>
          <a:p>
            <a:pPr lvl="1"/>
            <a:r>
              <a:rPr lang="en-US" sz="2400" dirty="0" smtClean="0">
                <a:solidFill>
                  <a:srgbClr val="404040"/>
                </a:solidFill>
              </a:rPr>
              <a:t>Every students have to pay the </a:t>
            </a:r>
            <a:r>
              <a:rPr lang="en-US" sz="2400" dirty="0" smtClean="0">
                <a:solidFill>
                  <a:srgbClr val="7A5656"/>
                </a:solidFill>
              </a:rPr>
              <a:t>full</a:t>
            </a:r>
            <a:r>
              <a:rPr lang="en-US" sz="2400" dirty="0" smtClean="0">
                <a:solidFill>
                  <a:srgbClr val="404040"/>
                </a:solidFill>
              </a:rPr>
              <a:t> tuition fees in the beginning of the semester within the time duration given by the authority.</a:t>
            </a:r>
          </a:p>
          <a:p>
            <a:pPr lvl="1"/>
            <a:r>
              <a:rPr lang="en-US" sz="2400" dirty="0" smtClean="0">
                <a:solidFill>
                  <a:srgbClr val="404040"/>
                </a:solidFill>
              </a:rPr>
              <a:t>If anyone fails to pay on time must take </a:t>
            </a:r>
            <a:r>
              <a:rPr lang="en-US" sz="2400" dirty="0" smtClean="0">
                <a:solidFill>
                  <a:srgbClr val="7A5656"/>
                </a:solidFill>
              </a:rPr>
              <a:t>prior permission </a:t>
            </a:r>
            <a:r>
              <a:rPr lang="en-US" sz="2400" dirty="0" smtClean="0">
                <a:solidFill>
                  <a:srgbClr val="404040"/>
                </a:solidFill>
              </a:rPr>
              <a:t>in written. In that case students have to made </a:t>
            </a:r>
            <a:r>
              <a:rPr lang="en-US" sz="2400" dirty="0" smtClean="0">
                <a:solidFill>
                  <a:srgbClr val="7A5656"/>
                </a:solidFill>
              </a:rPr>
              <a:t>partial payment.</a:t>
            </a:r>
          </a:p>
          <a:p>
            <a:pPr>
              <a:buNone/>
            </a:pPr>
            <a:endParaRPr lang="en-US" sz="2800" dirty="0" smtClean="0">
              <a:solidFill>
                <a:srgbClr val="404040"/>
              </a:solidFill>
            </a:endParaRPr>
          </a:p>
          <a:p>
            <a:pPr>
              <a:buNone/>
            </a:pPr>
            <a:endParaRPr lang="en-US" sz="2800" dirty="0" smtClean="0">
              <a:solidFill>
                <a:srgbClr val="404040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rgbClr val="404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rgbClr val="7A5656"/>
                </a:solidFill>
                <a:latin typeface="Century Gothic" pitchFamily="34" charset="0"/>
                <a:ea typeface="Segoe UI Historic" pitchFamily="34" charset="0"/>
                <a:cs typeface="Segoe UI Historic" pitchFamily="34" charset="0"/>
              </a:rPr>
              <a:t>Founder</a:t>
            </a:r>
            <a:endParaRPr lang="en-US" b="1" dirty="0">
              <a:solidFill>
                <a:srgbClr val="7A5656"/>
              </a:solidFill>
              <a:latin typeface="Century Goth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sp>
        <p:nvSpPr>
          <p:cNvPr id="13" name="Content Placeholder 4"/>
          <p:cNvSpPr txBox="1">
            <a:spLocks/>
          </p:cNvSpPr>
          <p:nvPr/>
        </p:nvSpPr>
        <p:spPr>
          <a:xfrm>
            <a:off x="3276600" y="3124200"/>
            <a:ext cx="45720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i="1" dirty="0" err="1" smtClean="0">
                <a:latin typeface="Century Gothic" pitchFamily="34" charset="0"/>
              </a:rPr>
              <a:t>Danobir</a:t>
            </a:r>
            <a:r>
              <a:rPr lang="en-US" sz="2400" i="1" dirty="0" smtClean="0">
                <a:latin typeface="Century Gothic" pitchFamily="34" charset="0"/>
              </a:rPr>
              <a:t> Dr. </a:t>
            </a:r>
            <a:r>
              <a:rPr lang="en-US" sz="2400" i="1" dirty="0" err="1" smtClean="0">
                <a:latin typeface="Century Gothic" pitchFamily="34" charset="0"/>
              </a:rPr>
              <a:t>Syed</a:t>
            </a:r>
            <a:r>
              <a:rPr lang="en-US" sz="2400" i="1" dirty="0" smtClean="0">
                <a:latin typeface="Century Gothic" pitchFamily="34" charset="0"/>
              </a:rPr>
              <a:t> </a:t>
            </a:r>
            <a:r>
              <a:rPr lang="en-US" sz="2400" i="1" dirty="0" err="1" smtClean="0">
                <a:latin typeface="Century Gothic" pitchFamily="34" charset="0"/>
              </a:rPr>
              <a:t>Ragib</a:t>
            </a:r>
            <a:r>
              <a:rPr lang="en-US" sz="2400" i="1" dirty="0" smtClean="0">
                <a:latin typeface="Century Gothic" pitchFamily="34" charset="0"/>
              </a:rPr>
              <a:t> Ali</a:t>
            </a:r>
          </a:p>
          <a:p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uLnTx/>
                <a:uFillTx/>
                <a:latin typeface="Segoe UI Historic" pitchFamily="34" charset="0"/>
                <a:ea typeface="Segoe UI Historic" pitchFamily="34" charset="0"/>
                <a:cs typeface="Segoe UI Historic" pitchFamily="34" charset="0"/>
              </a:rPr>
              <a:t>Chairman</a:t>
            </a:r>
            <a:endParaRPr kumimoji="0" lang="en-US" sz="2400" b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Segoe UI Historic" pitchFamily="34" charset="0"/>
              <a:ea typeface="Segoe UI Historic" pitchFamily="34" charset="0"/>
              <a:cs typeface="Segoe UI Historic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Leading University, </a:t>
            </a:r>
            <a:r>
              <a:rPr lang="en-US" sz="2000" dirty="0" err="1" smtClean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Sylhet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8" name="Picture 4" descr="F:\chairma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55973">
            <a:off x="1222863" y="2134817"/>
            <a:ext cx="1890695" cy="2217530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lvl="0"/>
            <a:r>
              <a:rPr lang="en-US" sz="4000" b="1" dirty="0" smtClean="0">
                <a:solidFill>
                  <a:srgbClr val="7A5656"/>
                </a:solidFill>
                <a:latin typeface="Segoe UI Historic" pitchFamily="34" charset="0"/>
                <a:ea typeface="Segoe UI Historic" pitchFamily="34" charset="0"/>
                <a:cs typeface="Segoe UI Historic" pitchFamily="34" charset="0"/>
              </a:rPr>
              <a:t>Achievements of CSE Dept.</a:t>
            </a:r>
            <a:endParaRPr lang="en-US" sz="4000" b="1" dirty="0">
              <a:solidFill>
                <a:srgbClr val="7A5656"/>
              </a:solidFill>
              <a:latin typeface="Segoe UI Histor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b="1" u="sng" dirty="0" smtClean="0">
                <a:solidFill>
                  <a:srgbClr val="404040"/>
                </a:solidFill>
              </a:rPr>
              <a:t>ACM ICPC-2016 Asia Dhaka Regional:</a:t>
            </a:r>
          </a:p>
          <a:p>
            <a:pPr marL="569913" indent="0">
              <a:buNone/>
            </a:pPr>
            <a:r>
              <a:rPr lang="en-US" sz="2500" dirty="0" smtClean="0">
                <a:solidFill>
                  <a:srgbClr val="404040"/>
                </a:solidFill>
              </a:rPr>
              <a:t>Team </a:t>
            </a:r>
            <a:r>
              <a:rPr lang="en-US" sz="2500" dirty="0" err="1" smtClean="0">
                <a:solidFill>
                  <a:srgbClr val="7A5656"/>
                </a:solidFill>
              </a:rPr>
              <a:t>LU_Lethargic</a:t>
            </a:r>
            <a:r>
              <a:rPr lang="en-US" sz="2500" dirty="0" smtClean="0">
                <a:solidFill>
                  <a:srgbClr val="404040"/>
                </a:solidFill>
              </a:rPr>
              <a:t> &amp; team </a:t>
            </a:r>
            <a:r>
              <a:rPr lang="en-US" sz="2500" dirty="0" err="1" smtClean="0">
                <a:solidFill>
                  <a:srgbClr val="7A5656"/>
                </a:solidFill>
              </a:rPr>
              <a:t>LU_Serious</a:t>
            </a:r>
            <a:r>
              <a:rPr lang="en-US" sz="2500" dirty="0" smtClean="0">
                <a:solidFill>
                  <a:srgbClr val="404040"/>
                </a:solidFill>
              </a:rPr>
              <a:t> ranked 15</a:t>
            </a:r>
            <a:r>
              <a:rPr lang="en-US" sz="2500" baseline="30000" dirty="0" smtClean="0">
                <a:solidFill>
                  <a:srgbClr val="404040"/>
                </a:solidFill>
              </a:rPr>
              <a:t>th</a:t>
            </a:r>
            <a:r>
              <a:rPr lang="en-US" sz="2500" dirty="0" smtClean="0">
                <a:solidFill>
                  <a:srgbClr val="404040"/>
                </a:solidFill>
              </a:rPr>
              <a:t>  and 16</a:t>
            </a:r>
            <a:r>
              <a:rPr lang="en-US" sz="2500" baseline="30000" dirty="0" smtClean="0">
                <a:solidFill>
                  <a:srgbClr val="404040"/>
                </a:solidFill>
              </a:rPr>
              <a:t>th</a:t>
            </a:r>
            <a:r>
              <a:rPr lang="en-US" sz="2500" dirty="0" smtClean="0">
                <a:solidFill>
                  <a:srgbClr val="404040"/>
                </a:solidFill>
              </a:rPr>
              <a:t>  place among all universities(70) in Bangladesh &amp; </a:t>
            </a:r>
            <a:r>
              <a:rPr lang="en-US" sz="2500" b="1" dirty="0" smtClean="0">
                <a:solidFill>
                  <a:srgbClr val="7A5656"/>
                </a:solidFill>
              </a:rPr>
              <a:t>best among private universities in </a:t>
            </a:r>
            <a:r>
              <a:rPr lang="en-US" sz="2500" b="1" dirty="0" err="1" smtClean="0">
                <a:solidFill>
                  <a:srgbClr val="7A5656"/>
                </a:solidFill>
              </a:rPr>
              <a:t>Sylhet</a:t>
            </a:r>
            <a:r>
              <a:rPr lang="en-US" sz="2500" b="1" dirty="0" smtClean="0">
                <a:solidFill>
                  <a:srgbClr val="404040"/>
                </a:solidFill>
              </a:rPr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sz="2800" b="1" u="sng" dirty="0" smtClean="0">
                <a:solidFill>
                  <a:srgbClr val="404040"/>
                </a:solidFill>
              </a:rPr>
              <a:t>Achievement in NCPC-2016: </a:t>
            </a:r>
          </a:p>
          <a:p>
            <a:pPr marL="569913" indent="0">
              <a:buNone/>
            </a:pPr>
            <a:r>
              <a:rPr lang="en-US" sz="2500" dirty="0" err="1" smtClean="0">
                <a:solidFill>
                  <a:srgbClr val="7A5656"/>
                </a:solidFill>
              </a:rPr>
              <a:t>LU_lEthArgic</a:t>
            </a:r>
            <a:r>
              <a:rPr lang="en-US" sz="2500" dirty="0" smtClean="0">
                <a:solidFill>
                  <a:srgbClr val="404040"/>
                </a:solidFill>
              </a:rPr>
              <a:t> attained </a:t>
            </a:r>
            <a:r>
              <a:rPr lang="en-US" sz="2500" dirty="0" smtClean="0">
                <a:solidFill>
                  <a:srgbClr val="7A5656"/>
                </a:solidFill>
              </a:rPr>
              <a:t>15th</a:t>
            </a:r>
            <a:r>
              <a:rPr lang="en-US" sz="2500" dirty="0" smtClean="0">
                <a:solidFill>
                  <a:srgbClr val="404040"/>
                </a:solidFill>
              </a:rPr>
              <a:t> position among </a:t>
            </a:r>
            <a:r>
              <a:rPr lang="en-US" sz="2500" dirty="0" smtClean="0">
                <a:solidFill>
                  <a:srgbClr val="7A5656"/>
                </a:solidFill>
              </a:rPr>
              <a:t>119 teams </a:t>
            </a:r>
            <a:r>
              <a:rPr lang="en-US" sz="2500" dirty="0" smtClean="0">
                <a:solidFill>
                  <a:srgbClr val="404040"/>
                </a:solidFill>
              </a:rPr>
              <a:t>from all over the country.</a:t>
            </a:r>
          </a:p>
          <a:p>
            <a:pPr marL="165100" indent="0">
              <a:buNone/>
            </a:pPr>
            <a:r>
              <a:rPr lang="en-US" sz="2500" dirty="0" smtClean="0">
                <a:solidFill>
                  <a:srgbClr val="404040"/>
                </a:solidFill>
              </a:rPr>
              <a:t> Among all public &amp; private university, </a:t>
            </a:r>
            <a:r>
              <a:rPr lang="en-US" sz="2500" b="1" dirty="0" smtClean="0">
                <a:solidFill>
                  <a:srgbClr val="404040"/>
                </a:solidFill>
              </a:rPr>
              <a:t>Leading University’s position is 7th</a:t>
            </a:r>
            <a:r>
              <a:rPr lang="en-US" sz="2500" dirty="0" smtClean="0">
                <a:solidFill>
                  <a:srgbClr val="404040"/>
                </a:solidFill>
              </a:rPr>
              <a:t> and among private universities, </a:t>
            </a:r>
            <a:r>
              <a:rPr lang="en-US" sz="2500" b="1" dirty="0" smtClean="0">
                <a:solidFill>
                  <a:srgbClr val="404040"/>
                </a:solidFill>
              </a:rPr>
              <a:t>Leading University is now the 2nd best </a:t>
            </a:r>
            <a:r>
              <a:rPr lang="en-US" sz="2500" dirty="0" smtClean="0">
                <a:solidFill>
                  <a:srgbClr val="404040"/>
                </a:solidFill>
              </a:rPr>
              <a:t>in the country.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lvl="0"/>
            <a:r>
              <a:rPr lang="en-US" sz="4000" b="1" dirty="0" smtClean="0">
                <a:solidFill>
                  <a:srgbClr val="7A5656"/>
                </a:solidFill>
                <a:latin typeface="Segoe UI Historic" pitchFamily="34" charset="0"/>
                <a:ea typeface="Segoe UI Historic" pitchFamily="34" charset="0"/>
                <a:cs typeface="Segoe UI Historic" pitchFamily="34" charset="0"/>
              </a:rPr>
              <a:t>Student Advisors</a:t>
            </a:r>
            <a:endParaRPr lang="en-US" sz="4000" b="1" dirty="0">
              <a:solidFill>
                <a:srgbClr val="7A5656"/>
              </a:solidFill>
              <a:latin typeface="Segoe UI Histor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404040"/>
                </a:solidFill>
              </a:rPr>
              <a:t>***For any kind of academic help each batch/section is supervised by an advisor.</a:t>
            </a:r>
          </a:p>
          <a:p>
            <a:pPr>
              <a:buNone/>
            </a:pPr>
            <a:endParaRPr lang="en-US" sz="2400" dirty="0" smtClean="0">
              <a:solidFill>
                <a:srgbClr val="404040"/>
              </a:solidFill>
            </a:endParaRPr>
          </a:p>
          <a:p>
            <a:pPr>
              <a:buNone/>
            </a:pPr>
            <a:r>
              <a:rPr lang="en-US" sz="2800" b="1" u="sng" dirty="0" smtClean="0">
                <a:solidFill>
                  <a:srgbClr val="404040"/>
                </a:solidFill>
              </a:rPr>
              <a:t>  Advisor List of 44</a:t>
            </a:r>
            <a:r>
              <a:rPr lang="en-US" sz="2800" b="1" u="sng" baseline="30000" dirty="0" smtClean="0">
                <a:solidFill>
                  <a:srgbClr val="404040"/>
                </a:solidFill>
              </a:rPr>
              <a:t>th</a:t>
            </a:r>
            <a:r>
              <a:rPr lang="en-US" sz="2800" b="1" u="sng" dirty="0" smtClean="0">
                <a:solidFill>
                  <a:srgbClr val="404040"/>
                </a:solidFill>
              </a:rPr>
              <a:t> Batch</a:t>
            </a:r>
          </a:p>
          <a:p>
            <a:pPr lvl="1"/>
            <a:r>
              <a:rPr lang="en-US" sz="2400" dirty="0" smtClean="0">
                <a:solidFill>
                  <a:srgbClr val="404040"/>
                </a:solidFill>
              </a:rPr>
              <a:t>Section A – Md. </a:t>
            </a:r>
            <a:r>
              <a:rPr lang="en-US" sz="2400" dirty="0" err="1" smtClean="0">
                <a:solidFill>
                  <a:srgbClr val="404040"/>
                </a:solidFill>
              </a:rPr>
              <a:t>Asaduzzaman</a:t>
            </a:r>
            <a:r>
              <a:rPr lang="en-US" sz="2400" dirty="0" smtClean="0">
                <a:solidFill>
                  <a:srgbClr val="404040"/>
                </a:solidFill>
              </a:rPr>
              <a:t> Khan</a:t>
            </a:r>
          </a:p>
          <a:p>
            <a:pPr lvl="1"/>
            <a:r>
              <a:rPr lang="en-US" sz="2400" dirty="0" smtClean="0">
                <a:solidFill>
                  <a:srgbClr val="404040"/>
                </a:solidFill>
              </a:rPr>
              <a:t>Section B – </a:t>
            </a:r>
            <a:r>
              <a:rPr lang="en-US" sz="2400" dirty="0" err="1" smtClean="0">
                <a:solidFill>
                  <a:srgbClr val="404040"/>
                </a:solidFill>
              </a:rPr>
              <a:t>Rumel</a:t>
            </a:r>
            <a:r>
              <a:rPr lang="en-US" sz="2400" dirty="0" smtClean="0">
                <a:solidFill>
                  <a:srgbClr val="404040"/>
                </a:solidFill>
              </a:rPr>
              <a:t> M S </a:t>
            </a:r>
            <a:r>
              <a:rPr lang="en-US" sz="2400" dirty="0" err="1" smtClean="0">
                <a:solidFill>
                  <a:srgbClr val="404040"/>
                </a:solidFill>
              </a:rPr>
              <a:t>Rahman</a:t>
            </a:r>
            <a:r>
              <a:rPr lang="en-US" sz="2400" dirty="0" smtClean="0">
                <a:solidFill>
                  <a:srgbClr val="404040"/>
                </a:solidFill>
              </a:rPr>
              <a:t> </a:t>
            </a:r>
            <a:r>
              <a:rPr lang="en-US" sz="2400" dirty="0" err="1" smtClean="0">
                <a:solidFill>
                  <a:srgbClr val="404040"/>
                </a:solidFill>
              </a:rPr>
              <a:t>Pir</a:t>
            </a:r>
            <a:endParaRPr lang="en-US" sz="2400" dirty="0" smtClean="0">
              <a:solidFill>
                <a:srgbClr val="404040"/>
              </a:solidFill>
            </a:endParaRPr>
          </a:p>
          <a:p>
            <a:pPr lvl="1"/>
            <a:r>
              <a:rPr lang="en-US" sz="2400" dirty="0" smtClean="0">
                <a:solidFill>
                  <a:srgbClr val="404040"/>
                </a:solidFill>
              </a:rPr>
              <a:t>Section C – </a:t>
            </a:r>
            <a:r>
              <a:rPr lang="en-US" sz="2400" dirty="0" err="1" smtClean="0">
                <a:solidFill>
                  <a:srgbClr val="404040"/>
                </a:solidFill>
              </a:rPr>
              <a:t>Minhazul</a:t>
            </a:r>
            <a:r>
              <a:rPr lang="en-US" sz="2400" dirty="0" smtClean="0">
                <a:solidFill>
                  <a:srgbClr val="404040"/>
                </a:solidFill>
              </a:rPr>
              <a:t> </a:t>
            </a:r>
            <a:r>
              <a:rPr lang="en-US" sz="2400" dirty="0" err="1" smtClean="0">
                <a:solidFill>
                  <a:srgbClr val="404040"/>
                </a:solidFill>
              </a:rPr>
              <a:t>Haque</a:t>
            </a:r>
            <a:r>
              <a:rPr lang="en-US" sz="2400" dirty="0" smtClean="0">
                <a:solidFill>
                  <a:srgbClr val="404040"/>
                </a:solidFill>
              </a:rPr>
              <a:t> </a:t>
            </a:r>
            <a:r>
              <a:rPr lang="en-US" sz="2400" dirty="0" err="1" smtClean="0">
                <a:solidFill>
                  <a:srgbClr val="404040"/>
                </a:solidFill>
              </a:rPr>
              <a:t>Bhuiyan</a:t>
            </a:r>
            <a:endParaRPr lang="en-US" sz="2400" dirty="0" smtClean="0">
              <a:solidFill>
                <a:srgbClr val="404040"/>
              </a:solidFill>
            </a:endParaRPr>
          </a:p>
          <a:p>
            <a:pPr lvl="1"/>
            <a:r>
              <a:rPr lang="en-US" sz="2400" dirty="0" smtClean="0">
                <a:solidFill>
                  <a:srgbClr val="404040"/>
                </a:solidFill>
              </a:rPr>
              <a:t>Section D – </a:t>
            </a:r>
            <a:r>
              <a:rPr lang="en-US" sz="2400" dirty="0" err="1" smtClean="0">
                <a:solidFill>
                  <a:srgbClr val="404040"/>
                </a:solidFill>
              </a:rPr>
              <a:t>Selina</a:t>
            </a:r>
            <a:r>
              <a:rPr lang="en-US" sz="2400" dirty="0" smtClean="0">
                <a:solidFill>
                  <a:srgbClr val="404040"/>
                </a:solidFill>
              </a:rPr>
              <a:t> </a:t>
            </a:r>
            <a:r>
              <a:rPr lang="en-US" sz="2400" dirty="0" err="1" smtClean="0">
                <a:solidFill>
                  <a:srgbClr val="404040"/>
                </a:solidFill>
              </a:rPr>
              <a:t>Sharmin</a:t>
            </a:r>
            <a:endParaRPr lang="en-US" sz="2400" dirty="0" smtClean="0">
              <a:solidFill>
                <a:srgbClr val="404040"/>
              </a:solidFill>
            </a:endParaRPr>
          </a:p>
          <a:p>
            <a:pPr lvl="1"/>
            <a:r>
              <a:rPr lang="en-US" sz="2400" dirty="0" smtClean="0">
                <a:solidFill>
                  <a:srgbClr val="404040"/>
                </a:solidFill>
              </a:rPr>
              <a:t>Section E – </a:t>
            </a:r>
            <a:r>
              <a:rPr lang="en-US" sz="2400" dirty="0" err="1" smtClean="0">
                <a:solidFill>
                  <a:srgbClr val="404040"/>
                </a:solidFill>
              </a:rPr>
              <a:t>Alak</a:t>
            </a:r>
            <a:r>
              <a:rPr lang="en-US" sz="2400" dirty="0" smtClean="0">
                <a:solidFill>
                  <a:srgbClr val="404040"/>
                </a:solidFill>
              </a:rPr>
              <a:t> </a:t>
            </a:r>
            <a:r>
              <a:rPr lang="en-US" sz="2400" dirty="0" err="1" smtClean="0">
                <a:solidFill>
                  <a:srgbClr val="404040"/>
                </a:solidFill>
              </a:rPr>
              <a:t>Kanti</a:t>
            </a:r>
            <a:r>
              <a:rPr lang="en-US" sz="2400" dirty="0" smtClean="0">
                <a:solidFill>
                  <a:srgbClr val="404040"/>
                </a:solidFill>
              </a:rPr>
              <a:t> </a:t>
            </a:r>
            <a:r>
              <a:rPr lang="en-US" sz="2400" dirty="0" err="1" smtClean="0">
                <a:solidFill>
                  <a:srgbClr val="404040"/>
                </a:solidFill>
              </a:rPr>
              <a:t>Sarma</a:t>
            </a:r>
            <a:r>
              <a:rPr lang="en-US" sz="2400" dirty="0" smtClean="0">
                <a:solidFill>
                  <a:srgbClr val="404040"/>
                </a:solidFill>
              </a:rPr>
              <a:t>  </a:t>
            </a:r>
            <a:endParaRPr lang="en-US" sz="2400" dirty="0">
              <a:solidFill>
                <a:srgbClr val="404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lvl="0"/>
            <a:r>
              <a:rPr lang="en-US" sz="4000" b="1" dirty="0" smtClean="0">
                <a:solidFill>
                  <a:srgbClr val="7A5656"/>
                </a:solidFill>
                <a:latin typeface="Segoe UI Historic" pitchFamily="34" charset="0"/>
                <a:ea typeface="Segoe UI Historic" pitchFamily="34" charset="0"/>
                <a:cs typeface="Segoe UI Historic" pitchFamily="34" charset="0"/>
              </a:rPr>
              <a:t>Code of Conduct for Students</a:t>
            </a:r>
            <a:endParaRPr lang="en-US" sz="4000" b="1" dirty="0">
              <a:solidFill>
                <a:srgbClr val="7A5656"/>
              </a:solidFill>
              <a:latin typeface="Segoe UI Histor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sz="2800" dirty="0" smtClean="0">
                <a:solidFill>
                  <a:srgbClr val="404040"/>
                </a:solidFill>
              </a:rPr>
              <a:t>Disciplinary actions will be taken for the following offence committed by any student(s)</a:t>
            </a:r>
          </a:p>
          <a:p>
            <a:pPr algn="just"/>
            <a:r>
              <a:rPr lang="en-US" sz="2800" dirty="0" smtClean="0">
                <a:solidFill>
                  <a:srgbClr val="404040"/>
                </a:solidFill>
              </a:rPr>
              <a:t>Academic Dishonesty and Plagiarism</a:t>
            </a:r>
          </a:p>
          <a:p>
            <a:pPr algn="just"/>
            <a:r>
              <a:rPr lang="en-US" sz="2800" dirty="0" smtClean="0">
                <a:solidFill>
                  <a:srgbClr val="404040"/>
                </a:solidFill>
              </a:rPr>
              <a:t>Sexual Harassment</a:t>
            </a:r>
          </a:p>
          <a:p>
            <a:pPr algn="just"/>
            <a:r>
              <a:rPr lang="en-US" sz="2800" dirty="0" smtClean="0">
                <a:solidFill>
                  <a:srgbClr val="404040"/>
                </a:solidFill>
              </a:rPr>
              <a:t>Narcotic Offence</a:t>
            </a:r>
          </a:p>
          <a:p>
            <a:pPr algn="just"/>
            <a:r>
              <a:rPr lang="en-US" sz="2800" dirty="0" smtClean="0">
                <a:solidFill>
                  <a:srgbClr val="404040"/>
                </a:solidFill>
              </a:rPr>
              <a:t>Misconduct with Faculty Members and University Officials</a:t>
            </a:r>
          </a:p>
          <a:p>
            <a:pPr algn="just"/>
            <a:r>
              <a:rPr lang="en-US" sz="2800" dirty="0" smtClean="0">
                <a:solidFill>
                  <a:srgbClr val="404040"/>
                </a:solidFill>
              </a:rPr>
              <a:t>Disruption</a:t>
            </a:r>
          </a:p>
          <a:p>
            <a:pPr algn="just"/>
            <a:r>
              <a:rPr lang="en-US" sz="2800" dirty="0" smtClean="0">
                <a:solidFill>
                  <a:srgbClr val="404040"/>
                </a:solidFill>
              </a:rPr>
              <a:t>Violence</a:t>
            </a:r>
          </a:p>
          <a:p>
            <a:pPr algn="just"/>
            <a:r>
              <a:rPr lang="en-US" sz="2800" dirty="0" smtClean="0">
                <a:solidFill>
                  <a:srgbClr val="404040"/>
                </a:solidFill>
              </a:rPr>
              <a:t>Damage to Property</a:t>
            </a:r>
          </a:p>
          <a:p>
            <a:pPr algn="just"/>
            <a:r>
              <a:rPr lang="en-US" sz="2800" dirty="0" smtClean="0">
                <a:solidFill>
                  <a:srgbClr val="404040"/>
                </a:solidFill>
              </a:rPr>
              <a:t>Physical Abuse</a:t>
            </a:r>
          </a:p>
          <a:p>
            <a:pPr algn="just"/>
            <a:r>
              <a:rPr lang="en-US" sz="2800" dirty="0" smtClean="0">
                <a:solidFill>
                  <a:srgbClr val="404040"/>
                </a:solidFill>
              </a:rPr>
              <a:t>Unlawful Confinement</a:t>
            </a:r>
          </a:p>
          <a:p>
            <a:pPr algn="just"/>
            <a:r>
              <a:rPr lang="en-US" sz="2800" dirty="0" smtClean="0">
                <a:solidFill>
                  <a:srgbClr val="404040"/>
                </a:solidFill>
              </a:rPr>
              <a:t>Disorder</a:t>
            </a:r>
          </a:p>
          <a:p>
            <a:pPr algn="just"/>
            <a:r>
              <a:rPr lang="en-US" sz="2800" dirty="0" smtClean="0">
                <a:solidFill>
                  <a:srgbClr val="404040"/>
                </a:solidFill>
              </a:rPr>
              <a:t>Undesirable Behavior</a:t>
            </a:r>
          </a:p>
          <a:p>
            <a:pPr algn="just"/>
            <a:r>
              <a:rPr lang="en-US" sz="2800" dirty="0" smtClean="0">
                <a:solidFill>
                  <a:srgbClr val="404040"/>
                </a:solidFill>
              </a:rPr>
              <a:t>Fraud</a:t>
            </a:r>
          </a:p>
          <a:p>
            <a:pPr algn="just"/>
            <a:endParaRPr lang="en-US" sz="2800" dirty="0" smtClean="0">
              <a:solidFill>
                <a:srgbClr val="404040"/>
              </a:solidFill>
            </a:endParaRPr>
          </a:p>
          <a:p>
            <a:pPr algn="just"/>
            <a:endParaRPr lang="en-US" sz="2800" dirty="0" smtClean="0">
              <a:solidFill>
                <a:srgbClr val="404040"/>
              </a:solidFill>
            </a:endParaRPr>
          </a:p>
          <a:p>
            <a:pPr marL="0" indent="0" algn="just">
              <a:buNone/>
            </a:pPr>
            <a:endParaRPr lang="en-US" sz="2800" dirty="0" smtClean="0">
              <a:solidFill>
                <a:srgbClr val="404040"/>
              </a:solidFill>
            </a:endParaRPr>
          </a:p>
          <a:p>
            <a:pPr marL="0" indent="0" algn="just">
              <a:buNone/>
            </a:pPr>
            <a:endParaRPr lang="en-US" sz="2800" dirty="0" smtClean="0">
              <a:solidFill>
                <a:srgbClr val="404040"/>
              </a:solidFill>
            </a:endParaRPr>
          </a:p>
          <a:p>
            <a:endParaRPr lang="en-US" sz="2800" dirty="0">
              <a:solidFill>
                <a:srgbClr val="404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lvl="0"/>
            <a:r>
              <a:rPr lang="en-US" sz="4000" b="1" dirty="0" smtClean="0">
                <a:solidFill>
                  <a:srgbClr val="7A5656"/>
                </a:solidFill>
                <a:latin typeface="Segoe UI Historic" pitchFamily="34" charset="0"/>
                <a:ea typeface="Segoe UI Historic" pitchFamily="34" charset="0"/>
                <a:cs typeface="Segoe UI Historic" pitchFamily="34" charset="0"/>
              </a:rPr>
              <a:t>University Clubs</a:t>
            </a:r>
            <a:endParaRPr lang="en-US" sz="4000" b="1" dirty="0">
              <a:solidFill>
                <a:srgbClr val="7A5656"/>
              </a:solidFill>
              <a:latin typeface="Segoe UI Histor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404040"/>
                </a:solidFill>
              </a:rPr>
              <a:t>Leading University Computer Club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404040"/>
                </a:solidFill>
              </a:rPr>
              <a:t>Leading University Social Service Club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404040"/>
                </a:solidFill>
              </a:rPr>
              <a:t>Leading University Electronics Club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404040"/>
                </a:solidFill>
              </a:rPr>
              <a:t>Leading University Cultural Club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404040"/>
                </a:solidFill>
              </a:rPr>
              <a:t>Leading University Debating Club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404040"/>
                </a:solidFill>
              </a:rPr>
              <a:t>Leading University Model United Nation 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404040"/>
                </a:solidFill>
              </a:rPr>
              <a:t>Leading University BNCC 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404040"/>
                </a:solidFill>
              </a:rPr>
              <a:t>Leading University Sports Club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404040"/>
                </a:solidFill>
              </a:rPr>
              <a:t>Leading University Photographic Society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404040"/>
                </a:solidFill>
              </a:rPr>
              <a:t>Musical Band: </a:t>
            </a:r>
            <a:r>
              <a:rPr lang="en-US" sz="2400" dirty="0" smtClean="0">
                <a:solidFill>
                  <a:srgbClr val="404040"/>
                </a:solidFill>
                <a:latin typeface="Lucida Sans Unicode" pitchFamily="34" charset="0"/>
                <a:cs typeface="Lucida Sans Unicode" pitchFamily="34" charset="0"/>
              </a:rPr>
              <a:t>ORPHEUS &amp; BANNED COMMUNITY</a:t>
            </a:r>
            <a:endParaRPr lang="en-US" sz="2000" dirty="0" smtClean="0">
              <a:solidFill>
                <a:srgbClr val="404040"/>
              </a:solidFill>
              <a:latin typeface="Lucida Sans Unicode" pitchFamily="34" charset="0"/>
              <a:cs typeface="Lucida Sans Unicode" pitchFamily="34" charset="0"/>
            </a:endParaRPr>
          </a:p>
          <a:p>
            <a:pPr>
              <a:buFont typeface="Wingdings" pitchFamily="2" charset="2"/>
              <a:buChar char="v"/>
            </a:pPr>
            <a:endParaRPr lang="en-US" sz="2000" dirty="0">
              <a:solidFill>
                <a:srgbClr val="404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lvl="0"/>
            <a:r>
              <a:rPr lang="en-US" sz="4000" b="1" dirty="0" smtClean="0">
                <a:solidFill>
                  <a:srgbClr val="7A5656"/>
                </a:solidFill>
                <a:latin typeface="Segoe UI Historic" pitchFamily="34" charset="0"/>
                <a:ea typeface="Segoe UI Historic" pitchFamily="34" charset="0"/>
                <a:cs typeface="Segoe UI Historic" pitchFamily="34" charset="0"/>
              </a:rPr>
              <a:t>Useful links </a:t>
            </a:r>
            <a:endParaRPr lang="en-US" sz="4000" b="1" dirty="0">
              <a:solidFill>
                <a:srgbClr val="7A5656"/>
              </a:solidFill>
              <a:latin typeface="Segoe UI Histor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Portal Registration: </a:t>
            </a:r>
            <a:r>
              <a:rPr lang="en-US" sz="2000" dirty="0" smtClean="0">
                <a:hlinkClick r:id="rId3"/>
              </a:rPr>
              <a:t>http://www.lus.ac.bd/student-registration/</a:t>
            </a:r>
            <a:endParaRPr lang="en-US" sz="2400" dirty="0" smtClean="0"/>
          </a:p>
          <a:p>
            <a:endParaRPr lang="en-US" sz="1050" dirty="0" smtClean="0"/>
          </a:p>
          <a:p>
            <a:r>
              <a:rPr lang="en-US" sz="2400" dirty="0" smtClean="0"/>
              <a:t>Semester Registration: </a:t>
            </a:r>
            <a:r>
              <a:rPr lang="en-US" sz="2000" dirty="0" smtClean="0">
                <a:hlinkClick r:id="rId4"/>
              </a:rPr>
              <a:t>http://www.lus.ac.bd/semester-registration/</a:t>
            </a:r>
            <a:endParaRPr lang="en-US" sz="2400" dirty="0" smtClean="0"/>
          </a:p>
          <a:p>
            <a:endParaRPr lang="en-US" sz="1200" dirty="0" smtClean="0"/>
          </a:p>
          <a:p>
            <a:r>
              <a:rPr lang="en-US" sz="2400" dirty="0" smtClean="0"/>
              <a:t>Class Routine: </a:t>
            </a:r>
            <a:r>
              <a:rPr lang="en-US" sz="2000" dirty="0" smtClean="0">
                <a:hlinkClick r:id="rId5"/>
              </a:rPr>
              <a:t>http://www.lus.ac.bd/class-routine/</a:t>
            </a:r>
            <a:endParaRPr lang="en-US" sz="2400" dirty="0" smtClean="0"/>
          </a:p>
          <a:p>
            <a:endParaRPr lang="en-US" sz="1050" dirty="0" smtClean="0"/>
          </a:p>
          <a:p>
            <a:r>
              <a:rPr lang="en-US" sz="2400" dirty="0" smtClean="0"/>
              <a:t>Department Page: </a:t>
            </a:r>
            <a:r>
              <a:rPr lang="en-US" sz="2000" dirty="0" smtClean="0">
                <a:hlinkClick r:id="rId6"/>
              </a:rPr>
              <a:t>http://www.lus.ac.bd/academic/department-of-cse/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leading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0"/>
            <a:ext cx="9144000" cy="304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37338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rgbClr val="DBAC8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Thank You</a:t>
            </a:r>
            <a:endParaRPr lang="en-US" sz="5400" b="1" dirty="0">
              <a:ln w="1905"/>
              <a:solidFill>
                <a:srgbClr val="DBAC8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rgbClr val="7A5656"/>
                </a:solidFill>
                <a:latin typeface="Century Gothic" pitchFamily="34" charset="0"/>
                <a:ea typeface="Segoe UI Historic" pitchFamily="34" charset="0"/>
                <a:cs typeface="Segoe UI Historic" pitchFamily="34" charset="0"/>
              </a:rPr>
              <a:t>Co-Founder</a:t>
            </a:r>
            <a:endParaRPr lang="en-US" b="1" dirty="0">
              <a:solidFill>
                <a:srgbClr val="7A5656"/>
              </a:solidFill>
              <a:latin typeface="Century Goth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pic>
        <p:nvPicPr>
          <p:cNvPr id="1027" name="Picture 3" descr="C:\Users\DarkWorls\Downloads\image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97865">
            <a:off x="1162139" y="2135539"/>
            <a:ext cx="1905000" cy="2286000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9" name="Content Placeholder 4"/>
          <p:cNvSpPr txBox="1">
            <a:spLocks/>
          </p:cNvSpPr>
          <p:nvPr/>
        </p:nvSpPr>
        <p:spPr>
          <a:xfrm>
            <a:off x="3352800" y="2819400"/>
            <a:ext cx="45720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i="1" dirty="0" smtClean="0">
                <a:latin typeface="Century Gothic" pitchFamily="34" charset="0"/>
              </a:rPr>
              <a:t>Late Begum </a:t>
            </a:r>
            <a:r>
              <a:rPr lang="en-US" sz="2400" i="1" dirty="0" err="1" smtClean="0">
                <a:latin typeface="Century Gothic" pitchFamily="34" charset="0"/>
              </a:rPr>
              <a:t>Rabeya</a:t>
            </a:r>
            <a:r>
              <a:rPr lang="en-US" sz="2400" i="1" dirty="0" smtClean="0">
                <a:latin typeface="Century Gothic" pitchFamily="34" charset="0"/>
              </a:rPr>
              <a:t> </a:t>
            </a:r>
            <a:r>
              <a:rPr lang="en-US" sz="2400" i="1" dirty="0" err="1" smtClean="0">
                <a:latin typeface="Century Gothic" pitchFamily="34" charset="0"/>
              </a:rPr>
              <a:t>Khatun</a:t>
            </a:r>
            <a:r>
              <a:rPr lang="en-US" sz="2400" i="1" dirty="0" smtClean="0">
                <a:latin typeface="Century Gothic" pitchFamily="34" charset="0"/>
              </a:rPr>
              <a:t> </a:t>
            </a:r>
            <a:r>
              <a:rPr lang="en-US" sz="2400" i="1" dirty="0" err="1" smtClean="0">
                <a:latin typeface="Century Gothic" pitchFamily="34" charset="0"/>
              </a:rPr>
              <a:t>Chowdhury</a:t>
            </a:r>
            <a:r>
              <a:rPr lang="en-US" sz="2400" i="1" dirty="0" smtClean="0">
                <a:latin typeface="Century Gothic" pitchFamily="34" charset="0"/>
              </a:rPr>
              <a:t> </a:t>
            </a:r>
            <a:endParaRPr lang="en-US" sz="2400" i="1" dirty="0" smtClean="0">
              <a:latin typeface="Century Gothic" pitchFamily="34" charset="0"/>
            </a:endParaRPr>
          </a:p>
          <a:p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uLnTx/>
                <a:uFillTx/>
                <a:latin typeface="Segoe UI Historic" pitchFamily="34" charset="0"/>
                <a:ea typeface="Segoe UI Historic" pitchFamily="34" charset="0"/>
                <a:cs typeface="Segoe UI Historic" pitchFamily="34" charset="0"/>
              </a:rPr>
              <a:t>Co-Founder</a:t>
            </a:r>
            <a:endParaRPr kumimoji="0" lang="en-US" sz="2400" b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Segoe UI Historic" pitchFamily="34" charset="0"/>
              <a:ea typeface="Segoe UI Historic" pitchFamily="34" charset="0"/>
              <a:cs typeface="Segoe UI Historic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Leading University, </a:t>
            </a:r>
            <a:r>
              <a:rPr lang="en-US" sz="2000" dirty="0" err="1" smtClean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Sylhet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rgbClr val="7A5656"/>
                </a:solidFill>
                <a:latin typeface="Century Gothic" pitchFamily="34" charset="0"/>
                <a:ea typeface="Segoe UI Historic" pitchFamily="34" charset="0"/>
                <a:cs typeface="Segoe UI Historic" pitchFamily="34" charset="0"/>
              </a:rPr>
              <a:t>Chancellor</a:t>
            </a:r>
            <a:endParaRPr lang="en-US" b="1" dirty="0">
              <a:solidFill>
                <a:srgbClr val="7A5656"/>
              </a:solidFill>
              <a:latin typeface="Century Goth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3200400" y="3124200"/>
            <a:ext cx="4572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i="1" dirty="0" smtClean="0">
                <a:latin typeface="Century Gothic" pitchFamily="34" charset="0"/>
              </a:rPr>
              <a:t>Md. Abdul </a:t>
            </a:r>
            <a:r>
              <a:rPr lang="en-US" sz="2400" i="1" dirty="0" err="1" smtClean="0">
                <a:latin typeface="Century Gothic" pitchFamily="34" charset="0"/>
              </a:rPr>
              <a:t>Hamid</a:t>
            </a:r>
            <a:endParaRPr lang="en-US" sz="2400" i="1" dirty="0" smtClean="0">
              <a:latin typeface="Century Gothic" pitchFamily="34" charset="0"/>
            </a:endParaRPr>
          </a:p>
          <a:p>
            <a:r>
              <a:rPr kumimoji="0" lang="en-US" sz="240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uLnTx/>
                <a:uFillTx/>
                <a:latin typeface="Segoe UI Historic" pitchFamily="34" charset="0"/>
                <a:ea typeface="Segoe UI Historic" pitchFamily="34" charset="0"/>
                <a:cs typeface="Segoe UI Historic" pitchFamily="34" charset="0"/>
              </a:rPr>
              <a:t>Hon’ble</a:t>
            </a: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uLnTx/>
                <a:uFillTx/>
                <a:latin typeface="Segoe UI Historic" pitchFamily="34" charset="0"/>
                <a:ea typeface="Segoe UI Historic" pitchFamily="34" charset="0"/>
                <a:cs typeface="Segoe UI Historic" pitchFamily="34" charset="0"/>
              </a:rPr>
              <a:t> President</a:t>
            </a:r>
            <a:endParaRPr kumimoji="0" lang="en-US" sz="2400" b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Segoe UI Historic" pitchFamily="34" charset="0"/>
              <a:ea typeface="Segoe UI Historic" pitchFamily="34" charset="0"/>
              <a:cs typeface="Segoe UI Historic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People’s Republic of Bangladesh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6" name="AutoShape 2" descr="Image result for md abdul hamid president of banglades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Image result for md abdul hamid president of banglades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Image result for md abdul hamid president of banglades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Image result for md abdul hamid president of banglades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Image result for md abdul hamid president of banglades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5" name="Picture 11" descr="F: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362012" flipH="1">
            <a:off x="1179969" y="2094945"/>
            <a:ext cx="1800945" cy="2248342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lvl="0"/>
            <a:r>
              <a:rPr lang="en-US" b="1" dirty="0">
                <a:solidFill>
                  <a:srgbClr val="7A5656"/>
                </a:solidFill>
                <a:latin typeface="Century Gothic" pitchFamily="34" charset="0"/>
                <a:ea typeface="Segoe UI Historic" pitchFamily="34" charset="0"/>
                <a:cs typeface="Segoe UI Historic" pitchFamily="34" charset="0"/>
              </a:rPr>
              <a:t>Vice </a:t>
            </a:r>
            <a:r>
              <a:rPr lang="en-US" b="1" dirty="0" smtClean="0">
                <a:solidFill>
                  <a:srgbClr val="7A5656"/>
                </a:solidFill>
                <a:latin typeface="Century Gothic" pitchFamily="34" charset="0"/>
                <a:ea typeface="Segoe UI Historic" pitchFamily="34" charset="0"/>
                <a:cs typeface="Segoe UI Historic" pitchFamily="34" charset="0"/>
              </a:rPr>
              <a:t>Chancellor</a:t>
            </a:r>
            <a:endParaRPr lang="en-US" b="1" dirty="0">
              <a:solidFill>
                <a:srgbClr val="7A5656"/>
              </a:solidFill>
              <a:latin typeface="Century Goth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sp>
        <p:nvSpPr>
          <p:cNvPr id="13" name="Content Placeholder 4"/>
          <p:cNvSpPr txBox="1">
            <a:spLocks/>
          </p:cNvSpPr>
          <p:nvPr/>
        </p:nvSpPr>
        <p:spPr>
          <a:xfrm>
            <a:off x="3352800" y="2590800"/>
            <a:ext cx="45720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i="1" dirty="0">
                <a:solidFill>
                  <a:schemeClr val="accent1">
                    <a:lumMod val="25000"/>
                  </a:schemeClr>
                </a:solidFill>
                <a:latin typeface="Century Gothic" pitchFamily="34" charset="0"/>
              </a:rPr>
              <a:t>Professor Dr. Md. </a:t>
            </a:r>
            <a:r>
              <a:rPr lang="en-US" sz="2400" i="1" dirty="0" err="1">
                <a:solidFill>
                  <a:schemeClr val="accent1">
                    <a:lumMod val="25000"/>
                  </a:schemeClr>
                </a:solidFill>
                <a:latin typeface="Century Gothic" pitchFamily="34" charset="0"/>
              </a:rPr>
              <a:t>Qumruzzaman</a:t>
            </a:r>
            <a:r>
              <a:rPr lang="en-US" sz="2400" i="1" dirty="0">
                <a:solidFill>
                  <a:schemeClr val="accent1">
                    <a:lumMod val="25000"/>
                  </a:schemeClr>
                </a:solidFill>
                <a:latin typeface="Century Gothic" pitchFamily="34" charset="0"/>
              </a:rPr>
              <a:t> </a:t>
            </a:r>
            <a:r>
              <a:rPr lang="en-US" sz="2400" i="1" dirty="0" err="1">
                <a:solidFill>
                  <a:schemeClr val="accent1">
                    <a:lumMod val="25000"/>
                  </a:schemeClr>
                </a:solidFill>
                <a:latin typeface="Century Gothic" pitchFamily="34" charset="0"/>
              </a:rPr>
              <a:t>Chowdhury</a:t>
            </a:r>
            <a:endParaRPr lang="en-US" sz="2400" i="1" dirty="0">
              <a:solidFill>
                <a:schemeClr val="accent1">
                  <a:lumMod val="25000"/>
                </a:schemeClr>
              </a:solidFill>
              <a:latin typeface="Century Gothic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uLnTx/>
                <a:uFillTx/>
                <a:latin typeface="Segoe UI Historic" pitchFamily="34" charset="0"/>
                <a:ea typeface="Segoe UI Historic" pitchFamily="34" charset="0"/>
                <a:cs typeface="Segoe UI Historic" pitchFamily="34" charset="0"/>
              </a:rPr>
              <a:t>Vice Chancellor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Leading University, </a:t>
            </a:r>
            <a:r>
              <a:rPr lang="en-US" sz="2000" dirty="0" err="1" smtClean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Sylhet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397535">
            <a:off x="1118458" y="1938987"/>
            <a:ext cx="2036519" cy="2186354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rgbClr val="7A5656"/>
                </a:solidFill>
                <a:latin typeface="Century Gothic" pitchFamily="34" charset="0"/>
                <a:ea typeface="Segoe UI Historic" pitchFamily="34" charset="0"/>
                <a:cs typeface="Segoe UI Historic" pitchFamily="34" charset="0"/>
              </a:rPr>
              <a:t>Dean</a:t>
            </a:r>
            <a:endParaRPr lang="en-US" b="1" dirty="0">
              <a:solidFill>
                <a:srgbClr val="7A5656"/>
              </a:solidFill>
              <a:latin typeface="Century Goth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sp>
        <p:nvSpPr>
          <p:cNvPr id="13" name="Content Placeholder 4"/>
          <p:cNvSpPr txBox="1">
            <a:spLocks/>
          </p:cNvSpPr>
          <p:nvPr/>
        </p:nvSpPr>
        <p:spPr>
          <a:xfrm>
            <a:off x="3352800" y="1981200"/>
            <a:ext cx="49530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i="1" dirty="0" smtClean="0">
                <a:solidFill>
                  <a:srgbClr val="404040"/>
                </a:solidFill>
                <a:latin typeface="Century Gothic" pitchFamily="34" charset="0"/>
              </a:rPr>
              <a:t>Professor Dr. </a:t>
            </a:r>
            <a:r>
              <a:rPr lang="en-US" sz="2400" i="1" dirty="0" err="1" smtClean="0">
                <a:solidFill>
                  <a:srgbClr val="404040"/>
                </a:solidFill>
                <a:latin typeface="Century Gothic" pitchFamily="34" charset="0"/>
              </a:rPr>
              <a:t>Khandoker</a:t>
            </a:r>
            <a:r>
              <a:rPr lang="en-US" sz="2400" i="1" dirty="0" smtClean="0">
                <a:solidFill>
                  <a:srgbClr val="404040"/>
                </a:solidFill>
                <a:latin typeface="Century Gothic" pitchFamily="34" charset="0"/>
              </a:rPr>
              <a:t/>
            </a:r>
            <a:br>
              <a:rPr lang="en-US" sz="2400" i="1" dirty="0" smtClean="0">
                <a:solidFill>
                  <a:srgbClr val="404040"/>
                </a:solidFill>
                <a:latin typeface="Century Gothic" pitchFamily="34" charset="0"/>
              </a:rPr>
            </a:br>
            <a:r>
              <a:rPr lang="en-US" sz="2400" i="1" dirty="0" smtClean="0">
                <a:solidFill>
                  <a:srgbClr val="404040"/>
                </a:solidFill>
                <a:latin typeface="Century Gothic" pitchFamily="34" charset="0"/>
              </a:rPr>
              <a:t>Mohammad </a:t>
            </a:r>
            <a:r>
              <a:rPr lang="en-US" sz="2400" i="1" dirty="0" err="1" smtClean="0">
                <a:solidFill>
                  <a:srgbClr val="404040"/>
                </a:solidFill>
                <a:latin typeface="Century Gothic" pitchFamily="34" charset="0"/>
              </a:rPr>
              <a:t>Mominul</a:t>
            </a:r>
            <a:r>
              <a:rPr lang="en-US" sz="2400" i="1" dirty="0" smtClean="0">
                <a:solidFill>
                  <a:srgbClr val="404040"/>
                </a:solidFill>
                <a:latin typeface="Century Gothic" pitchFamily="34" charset="0"/>
              </a:rPr>
              <a:t> </a:t>
            </a:r>
            <a:r>
              <a:rPr lang="en-US" sz="2400" i="1" dirty="0" err="1" smtClean="0">
                <a:solidFill>
                  <a:srgbClr val="404040"/>
                </a:solidFill>
                <a:latin typeface="Century Gothic" pitchFamily="34" charset="0"/>
              </a:rPr>
              <a:t>Haque</a:t>
            </a:r>
            <a:r>
              <a:rPr lang="en-US" sz="2400" i="1" dirty="0" smtClean="0">
                <a:solidFill>
                  <a:srgbClr val="404040"/>
                </a:solidFill>
                <a:latin typeface="Century Gothic" pitchFamily="34" charset="0"/>
              </a:rPr>
              <a:t> </a:t>
            </a:r>
            <a:r>
              <a:rPr lang="en-US" sz="2400" i="1" dirty="0" err="1" smtClean="0">
                <a:solidFill>
                  <a:srgbClr val="404040"/>
                </a:solidFill>
                <a:latin typeface="Century Gothic" pitchFamily="34" charset="0"/>
              </a:rPr>
              <a:t>Chowdhury</a:t>
            </a:r>
            <a:endParaRPr lang="en-US" sz="2400" i="1" dirty="0">
              <a:solidFill>
                <a:srgbClr val="404040"/>
              </a:solidFill>
              <a:latin typeface="Century Gothic" pitchFamily="34" charset="0"/>
            </a:endParaRPr>
          </a:p>
          <a:p>
            <a:r>
              <a:rPr lang="en-US" sz="2400" dirty="0" smtClean="0">
                <a:solidFill>
                  <a:srgbClr val="404040"/>
                </a:solidFill>
                <a:latin typeface="Segoe UI Historic" pitchFamily="34" charset="0"/>
                <a:ea typeface="Segoe UI Historic" pitchFamily="34" charset="0"/>
                <a:cs typeface="Segoe UI Historic" pitchFamily="34" charset="0"/>
              </a:rPr>
              <a:t>Dean, </a:t>
            </a:r>
          </a:p>
          <a:p>
            <a:r>
              <a:rPr lang="en-US" sz="2400" dirty="0" smtClean="0">
                <a:solidFill>
                  <a:srgbClr val="404040"/>
                </a:solidFill>
                <a:latin typeface="Segoe UI Historic" pitchFamily="34" charset="0"/>
                <a:ea typeface="Segoe UI Historic" pitchFamily="34" charset="0"/>
                <a:cs typeface="Segoe UI Historic" pitchFamily="34" charset="0"/>
              </a:rPr>
              <a:t>Faculty of Modern Science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Leading University, </a:t>
            </a:r>
            <a:r>
              <a:rPr lang="en-US" sz="2000" dirty="0" err="1" smtClean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Sylhet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Content Placeholder 8" descr="momin-Pic.jpg"/>
          <p:cNvPicPr>
            <a:picLocks noGrp="1" noChangeAspect="1"/>
          </p:cNvPicPr>
          <p:nvPr>
            <p:ph sz="quarter" idx="4294967295"/>
          </p:nvPr>
        </p:nvPicPr>
        <p:blipFill>
          <a:blip r:embed="rId3"/>
          <a:stretch>
            <a:fillRect/>
          </a:stretch>
        </p:blipFill>
        <p:spPr>
          <a:xfrm rot="303945">
            <a:off x="1124125" y="1949456"/>
            <a:ext cx="2039112" cy="2195967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rgbClr val="7A5656"/>
                </a:solidFill>
                <a:latin typeface="Century Gothic" pitchFamily="34" charset="0"/>
                <a:ea typeface="Segoe UI Historic" pitchFamily="34" charset="0"/>
                <a:cs typeface="Segoe UI Historic" pitchFamily="34" charset="0"/>
              </a:rPr>
              <a:t>Dean</a:t>
            </a:r>
            <a:endParaRPr lang="en-US" b="1" dirty="0">
              <a:solidFill>
                <a:srgbClr val="7A5656"/>
              </a:solidFill>
              <a:latin typeface="Century Goth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sp>
        <p:nvSpPr>
          <p:cNvPr id="13" name="Content Placeholder 4"/>
          <p:cNvSpPr txBox="1">
            <a:spLocks/>
          </p:cNvSpPr>
          <p:nvPr/>
        </p:nvSpPr>
        <p:spPr>
          <a:xfrm>
            <a:off x="3352800" y="1981200"/>
            <a:ext cx="49530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i="1" dirty="0" smtClean="0">
                <a:solidFill>
                  <a:srgbClr val="404040"/>
                </a:solidFill>
                <a:latin typeface="Century Gothic" pitchFamily="34" charset="0"/>
              </a:rPr>
              <a:t>Professor </a:t>
            </a:r>
            <a:r>
              <a:rPr lang="en-US" sz="2400" b="1" dirty="0" smtClean="0"/>
              <a:t>Md. </a:t>
            </a:r>
            <a:r>
              <a:rPr lang="en-US" sz="2400" b="1" dirty="0" err="1" smtClean="0"/>
              <a:t>Nazrul</a:t>
            </a:r>
            <a:r>
              <a:rPr lang="en-US" sz="2400" b="1" dirty="0" smtClean="0"/>
              <a:t> Islam</a:t>
            </a:r>
            <a:endParaRPr lang="en-US" sz="2400" i="1" dirty="0">
              <a:solidFill>
                <a:srgbClr val="404040"/>
              </a:solidFill>
              <a:latin typeface="Century Gothic" pitchFamily="34" charset="0"/>
            </a:endParaRPr>
          </a:p>
          <a:p>
            <a:r>
              <a:rPr lang="en-US" sz="2400" dirty="0" smtClean="0">
                <a:solidFill>
                  <a:srgbClr val="404040"/>
                </a:solidFill>
                <a:latin typeface="Segoe UI Historic" pitchFamily="34" charset="0"/>
                <a:ea typeface="Segoe UI Historic" pitchFamily="34" charset="0"/>
                <a:cs typeface="Segoe UI Historic" pitchFamily="34" charset="0"/>
              </a:rPr>
              <a:t>Dean, </a:t>
            </a:r>
          </a:p>
          <a:p>
            <a:r>
              <a:rPr lang="en-US" sz="2400" dirty="0" smtClean="0">
                <a:solidFill>
                  <a:srgbClr val="404040"/>
                </a:solidFill>
                <a:latin typeface="Segoe UI Historic" pitchFamily="34" charset="0"/>
                <a:ea typeface="Segoe UI Historic" pitchFamily="34" charset="0"/>
                <a:cs typeface="Segoe UI Historic" pitchFamily="34" charset="0"/>
              </a:rPr>
              <a:t>Faculty of </a:t>
            </a:r>
            <a:r>
              <a:rPr lang="en-US" sz="2400" dirty="0" smtClean="0"/>
              <a:t>Business Administration</a:t>
            </a:r>
            <a:endParaRPr lang="en-US" sz="2400" dirty="0" smtClean="0">
              <a:solidFill>
                <a:srgbClr val="404040"/>
              </a:solidFill>
              <a:latin typeface="Segoe UI Historic" pitchFamily="34" charset="0"/>
              <a:ea typeface="Segoe UI Historic" pitchFamily="34" charset="0"/>
              <a:cs typeface="Segoe UI Historic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Leading University, </a:t>
            </a:r>
            <a:r>
              <a:rPr lang="en-US" sz="2000" dirty="0" err="1" smtClean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Sylhet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Content Placeholder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13139">
            <a:off x="1054202" y="1937340"/>
            <a:ext cx="2039112" cy="2192594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rgbClr val="7A5656"/>
                </a:solidFill>
                <a:latin typeface="Century Gothic" pitchFamily="34" charset="0"/>
                <a:ea typeface="Segoe UI Historic" pitchFamily="34" charset="0"/>
                <a:cs typeface="Segoe UI Historic" pitchFamily="34" charset="0"/>
              </a:rPr>
              <a:t>Dean</a:t>
            </a:r>
            <a:endParaRPr lang="en-US" b="1" dirty="0">
              <a:solidFill>
                <a:srgbClr val="7A5656"/>
              </a:solidFill>
              <a:latin typeface="Century Goth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sp>
        <p:nvSpPr>
          <p:cNvPr id="13" name="Content Placeholder 4"/>
          <p:cNvSpPr txBox="1">
            <a:spLocks/>
          </p:cNvSpPr>
          <p:nvPr/>
        </p:nvSpPr>
        <p:spPr>
          <a:xfrm>
            <a:off x="3352800" y="1981200"/>
            <a:ext cx="49530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i="1" dirty="0" smtClean="0">
                <a:solidFill>
                  <a:srgbClr val="404040"/>
                </a:solidFill>
                <a:latin typeface="Century Gothic" pitchFamily="34" charset="0"/>
              </a:rPr>
              <a:t>Professor </a:t>
            </a:r>
            <a:r>
              <a:rPr lang="en-US" sz="2400" dirty="0" smtClean="0"/>
              <a:t>Dr. S. M. Ali </a:t>
            </a:r>
            <a:r>
              <a:rPr lang="en-US" sz="2400" dirty="0" err="1" smtClean="0"/>
              <a:t>Akkas</a:t>
            </a:r>
            <a:endParaRPr lang="en-US" sz="2400" i="1" dirty="0">
              <a:solidFill>
                <a:srgbClr val="404040"/>
              </a:solidFill>
              <a:latin typeface="Century Gothic" pitchFamily="34" charset="0"/>
            </a:endParaRPr>
          </a:p>
          <a:p>
            <a:r>
              <a:rPr lang="en-US" sz="2400" dirty="0" smtClean="0">
                <a:solidFill>
                  <a:srgbClr val="404040"/>
                </a:solidFill>
                <a:latin typeface="Segoe UI Historic" pitchFamily="34" charset="0"/>
                <a:ea typeface="Segoe UI Historic" pitchFamily="34" charset="0"/>
                <a:cs typeface="Segoe UI Historic" pitchFamily="34" charset="0"/>
              </a:rPr>
              <a:t>Dean, </a:t>
            </a:r>
          </a:p>
          <a:p>
            <a:r>
              <a:rPr lang="en-US" sz="2400" dirty="0" smtClean="0">
                <a:solidFill>
                  <a:srgbClr val="404040"/>
                </a:solidFill>
                <a:latin typeface="Segoe UI Historic" pitchFamily="34" charset="0"/>
                <a:ea typeface="Segoe UI Historic" pitchFamily="34" charset="0"/>
                <a:cs typeface="Segoe UI Historic" pitchFamily="34" charset="0"/>
              </a:rPr>
              <a:t>Faculty of </a:t>
            </a:r>
            <a:r>
              <a:rPr lang="en-US" sz="2400" dirty="0" smtClean="0"/>
              <a:t>Social Science</a:t>
            </a:r>
            <a:endParaRPr lang="en-US" sz="2400" dirty="0" smtClean="0">
              <a:solidFill>
                <a:srgbClr val="404040"/>
              </a:solidFill>
              <a:latin typeface="Segoe UI Historic" pitchFamily="34" charset="0"/>
              <a:ea typeface="Segoe UI Historic" pitchFamily="34" charset="0"/>
              <a:cs typeface="Segoe UI Historic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Leading University, </a:t>
            </a:r>
            <a:r>
              <a:rPr lang="en-US" sz="2000" dirty="0" err="1" smtClean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Sylhet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Professor-Dr.-Ali-Akk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89366">
            <a:off x="1066800" y="1981200"/>
            <a:ext cx="1828800" cy="2146300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rnd" cmpd="dbl"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rgbClr val="7A5656"/>
                </a:solidFill>
                <a:latin typeface="Century Gothic" pitchFamily="34" charset="0"/>
                <a:ea typeface="Segoe UI Historic" pitchFamily="34" charset="0"/>
                <a:cs typeface="Segoe UI Historic" pitchFamily="34" charset="0"/>
              </a:rPr>
              <a:t>Registrar  </a:t>
            </a:r>
            <a:endParaRPr lang="en-US" b="1" dirty="0">
              <a:solidFill>
                <a:srgbClr val="7A5656"/>
              </a:solidFill>
              <a:latin typeface="Century Gothic" pitchFamily="34" charset="0"/>
              <a:ea typeface="Segoe UI Historic" pitchFamily="34" charset="0"/>
              <a:cs typeface="Segoe UI Historic" pitchFamily="34" charset="0"/>
            </a:endParaRPr>
          </a:p>
        </p:txBody>
      </p:sp>
      <p:sp>
        <p:nvSpPr>
          <p:cNvPr id="13" name="Content Placeholder 4"/>
          <p:cNvSpPr txBox="1">
            <a:spLocks/>
          </p:cNvSpPr>
          <p:nvPr/>
        </p:nvSpPr>
        <p:spPr>
          <a:xfrm>
            <a:off x="3352800" y="1981200"/>
            <a:ext cx="49530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i="1" dirty="0" smtClean="0">
                <a:solidFill>
                  <a:srgbClr val="404040"/>
                </a:solidFill>
                <a:latin typeface="Century Gothic" pitchFamily="34" charset="0"/>
              </a:rPr>
              <a:t>Professor </a:t>
            </a:r>
            <a:r>
              <a:rPr lang="en-US" sz="2400" dirty="0" smtClean="0"/>
              <a:t>Dr. S. M. Ali </a:t>
            </a:r>
            <a:r>
              <a:rPr lang="en-US" sz="2400" dirty="0" err="1" smtClean="0"/>
              <a:t>Akkas</a:t>
            </a:r>
            <a:endParaRPr lang="en-US" sz="2400" i="1" dirty="0">
              <a:solidFill>
                <a:srgbClr val="404040"/>
              </a:solidFill>
              <a:latin typeface="Century Gothic" pitchFamily="34" charset="0"/>
            </a:endParaRPr>
          </a:p>
          <a:p>
            <a:r>
              <a:rPr lang="en-US" sz="2400" dirty="0" smtClean="0">
                <a:solidFill>
                  <a:srgbClr val="404040"/>
                </a:solidFill>
                <a:latin typeface="Segoe UI Historic" pitchFamily="34" charset="0"/>
                <a:ea typeface="Segoe UI Historic" pitchFamily="34" charset="0"/>
                <a:cs typeface="Segoe UI Historic" pitchFamily="34" charset="0"/>
              </a:rPr>
              <a:t>Dean, </a:t>
            </a:r>
          </a:p>
          <a:p>
            <a:r>
              <a:rPr lang="en-US" sz="2400" dirty="0" err="1" smtClean="0">
                <a:solidFill>
                  <a:srgbClr val="404040"/>
                </a:solidFill>
                <a:latin typeface="Segoe UI Historic" pitchFamily="34" charset="0"/>
                <a:ea typeface="Segoe UI Historic" pitchFamily="34" charset="0"/>
                <a:cs typeface="Segoe UI Historic" pitchFamily="34" charset="0"/>
              </a:rPr>
              <a:t>Ragistrar</a:t>
            </a:r>
            <a:endParaRPr lang="en-US" sz="2400" dirty="0" smtClean="0">
              <a:solidFill>
                <a:srgbClr val="404040"/>
              </a:solidFill>
              <a:latin typeface="Segoe UI Historic" pitchFamily="34" charset="0"/>
              <a:ea typeface="Segoe UI Historic" pitchFamily="34" charset="0"/>
              <a:cs typeface="Segoe UI Historic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Leading University, </a:t>
            </a:r>
            <a:r>
              <a:rPr lang="en-US" sz="2000" dirty="0" err="1" smtClean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Sylhet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Professor-Dr.-Ali-Akk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89366">
            <a:off x="1066800" y="1981200"/>
            <a:ext cx="1828800" cy="2146300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826</Words>
  <Application>Microsoft Office PowerPoint</Application>
  <PresentationFormat>On-screen Show (4:3)</PresentationFormat>
  <Paragraphs>179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Slide 1</vt:lpstr>
      <vt:lpstr>Founder</vt:lpstr>
      <vt:lpstr>Co-Founder</vt:lpstr>
      <vt:lpstr>Chancellor</vt:lpstr>
      <vt:lpstr>Vice Chancellor</vt:lpstr>
      <vt:lpstr>Dean</vt:lpstr>
      <vt:lpstr>Dean</vt:lpstr>
      <vt:lpstr>Dean</vt:lpstr>
      <vt:lpstr>Registrar  </vt:lpstr>
      <vt:lpstr>Accounts Department</vt:lpstr>
      <vt:lpstr>Exam Office</vt:lpstr>
      <vt:lpstr>Faculty Member of CSE</vt:lpstr>
      <vt:lpstr>Faculty Member of CSE</vt:lpstr>
      <vt:lpstr>Faculty Member of CSE</vt:lpstr>
      <vt:lpstr>Course Distribution</vt:lpstr>
      <vt:lpstr>Exam system  &amp; Mark Distribution Policy</vt:lpstr>
      <vt:lpstr>Drop/Retake Course</vt:lpstr>
      <vt:lpstr>Makeup Exam Policy</vt:lpstr>
      <vt:lpstr>Tuition Fees</vt:lpstr>
      <vt:lpstr>Achievements of CSE Dept.</vt:lpstr>
      <vt:lpstr>Student Advisors</vt:lpstr>
      <vt:lpstr>Code of Conduct for Students</vt:lpstr>
      <vt:lpstr>University Clubs</vt:lpstr>
      <vt:lpstr>Useful links 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DarkWorls</dc:creator>
  <cp:lastModifiedBy>DarkWorls</cp:lastModifiedBy>
  <cp:revision>31</cp:revision>
  <dcterms:created xsi:type="dcterms:W3CDTF">2017-01-13T08:18:56Z</dcterms:created>
  <dcterms:modified xsi:type="dcterms:W3CDTF">2017-01-13T13:45:27Z</dcterms:modified>
</cp:coreProperties>
</file>